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6"/>
  </p:notesMasterIdLst>
  <p:sldIdLst>
    <p:sldId id="256" r:id="rId2"/>
    <p:sldId id="285" r:id="rId3"/>
    <p:sldId id="257" r:id="rId4"/>
    <p:sldId id="258" r:id="rId5"/>
    <p:sldId id="259" r:id="rId6"/>
    <p:sldId id="260" r:id="rId7"/>
    <p:sldId id="267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5" r:id="rId112"/>
    <p:sldId id="376" r:id="rId113"/>
    <p:sldId id="377" r:id="rId114"/>
    <p:sldId id="374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2" d="100"/>
          <a:sy n="92" d="100"/>
        </p:scale>
        <p:origin x="-12" y="-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FD743-BC05-4482-A4B6-4CF967787431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4BABD-4B51-4C67-B1FA-2AD2B9D79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1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C8A5DC-483B-4C3B-B9D6-B1E5B6F3D415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4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1467-D0AE-4BBF-A795-8863E7506591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6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2FA8D1C-D59E-4EC0-9456-BF1DBAC96D54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9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65430-BB3C-44A1-9682-069601324596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BD6107-7534-4359-9428-CDC893BF9851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6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84FB-F333-4EAC-96FD-EA2705CC5A10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7045-7F20-43DD-9244-1BDC8D2C2729}" type="datetime1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A353-C2CF-4C65-8DC5-BBCFB2E0B447}" type="datetime1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8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5CF2-CBCB-4E3B-8231-6D0064FABD8F}" type="datetime1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7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43133FD-88D9-474B-AF19-D6EC2C0A42D7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5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4E585-702C-4563-A15C-4F09F5577D21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9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071768-9095-4492-B259-62508B135DC9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612C74-F492-452A-AAE9-CD13E8A720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247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98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Characteristics of JavaScript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616" y="2391508"/>
            <a:ext cx="603152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5. </a:t>
            </a:r>
            <a:r>
              <a:rPr lang="en-US" b="1" u="sng" dirty="0">
                <a:latin typeface="Google Sans"/>
              </a:rPr>
              <a:t>Synchronous in Nature (Single-</a:t>
            </a:r>
            <a:r>
              <a:rPr lang="en-US" b="1" u="sng" dirty="0" err="1">
                <a:latin typeface="Google Sans"/>
              </a:rPr>
              <a:t>Threded</a:t>
            </a:r>
            <a:r>
              <a:rPr lang="en-US" b="1" u="sng" dirty="0">
                <a:latin typeface="Google Sans"/>
              </a:rPr>
              <a:t>):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Executes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one task at a time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in order.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Can cause delays if one task takes too long.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Example: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console.log("First");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alert("Pause here...");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console.log("Second"); // Runs only after alert is closed</a:t>
            </a:r>
          </a:p>
          <a:p>
            <a:endParaRPr lang="en-US" dirty="0">
              <a:latin typeface="Google San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75138" y="5716655"/>
            <a:ext cx="109229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But JS also supports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Asynchronous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tasks (like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setTimeout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&amp; fetch) to handle multiple things smoothly!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2988981"/>
            <a:ext cx="5091267" cy="14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3. </a:t>
            </a:r>
            <a:r>
              <a:rPr lang="en-US" b="1" cap="none" dirty="0" err="1">
                <a:latin typeface="Google Sans"/>
              </a:rPr>
              <a:t>document.querySelector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151" y="1934245"/>
            <a:ext cx="11712713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70C0"/>
                </a:solidFill>
              </a:rPr>
              <a:t>document.querySelector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method selects </a:t>
            </a:r>
            <a:r>
              <a:rPr lang="en-US" sz="2000" b="1" dirty="0"/>
              <a:t>first matching </a:t>
            </a:r>
            <a:r>
              <a:rPr lang="en-US" sz="2000" dirty="0"/>
              <a:t>element using </a:t>
            </a:r>
            <a:r>
              <a:rPr lang="en-US" sz="2000" b="1" dirty="0">
                <a:solidFill>
                  <a:srgbClr val="00B050"/>
                </a:solidFill>
              </a:rPr>
              <a:t>CSS selectors</a:t>
            </a:r>
            <a:r>
              <a:rPr lang="en-US" sz="20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791" y="2905316"/>
            <a:ext cx="6849431" cy="2524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150" y="5697379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B050"/>
                </a:solidFill>
              </a:rPr>
              <a:t>CSS Selector means </a:t>
            </a:r>
            <a:r>
              <a:rPr lang="en-US" sz="2000" dirty="0"/>
              <a:t>– id selector </a:t>
            </a:r>
            <a:r>
              <a:rPr lang="en-US" sz="2000" dirty="0">
                <a:solidFill>
                  <a:srgbClr val="FF0000"/>
                </a:solidFill>
              </a:rPr>
              <a:t>(#</a:t>
            </a:r>
            <a:r>
              <a:rPr lang="en-US" sz="2000" dirty="0" err="1">
                <a:solidFill>
                  <a:srgbClr val="FF0000"/>
                </a:solidFill>
              </a:rPr>
              <a:t>idName</a:t>
            </a:r>
            <a:r>
              <a:rPr lang="en-US" sz="2000" dirty="0"/>
              <a:t>), class selector </a:t>
            </a:r>
            <a:r>
              <a:rPr lang="en-US" sz="2000" dirty="0">
                <a:solidFill>
                  <a:srgbClr val="FF0000"/>
                </a:solidFill>
              </a:rPr>
              <a:t>(.</a:t>
            </a:r>
            <a:r>
              <a:rPr lang="en-US" sz="2000" dirty="0" err="1">
                <a:solidFill>
                  <a:srgbClr val="FF0000"/>
                </a:solidFill>
              </a:rPr>
              <a:t>className</a:t>
            </a:r>
            <a:r>
              <a:rPr lang="en-US" sz="2000" dirty="0"/>
              <a:t>), tag selector (</a:t>
            </a:r>
            <a:r>
              <a:rPr lang="en-US" sz="2000" dirty="0" err="1">
                <a:solidFill>
                  <a:srgbClr val="FF0000"/>
                </a:solidFill>
              </a:rPr>
              <a:t>tagName</a:t>
            </a:r>
            <a:r>
              <a:rPr lang="en-US" sz="2000" dirty="0"/>
              <a:t> or </a:t>
            </a:r>
            <a:r>
              <a:rPr lang="en-US" sz="2000" dirty="0" err="1">
                <a:solidFill>
                  <a:srgbClr val="FF0000"/>
                </a:solidFill>
              </a:rPr>
              <a:t>elementName</a:t>
            </a:r>
            <a:r>
              <a:rPr lang="en-US" sz="2000" dirty="0"/>
              <a:t>), etc.</a:t>
            </a:r>
          </a:p>
        </p:txBody>
      </p:sp>
    </p:spTree>
    <p:extLst>
      <p:ext uri="{BB962C8B-B14F-4D97-AF65-F5344CB8AC3E}">
        <p14:creationId xmlns:p14="http://schemas.microsoft.com/office/powerpoint/2010/main" val="5089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4. </a:t>
            </a:r>
            <a:r>
              <a:rPr lang="en-US" b="1" cap="none" dirty="0" err="1">
                <a:latin typeface="Google Sans"/>
              </a:rPr>
              <a:t>document.querySelectorAll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2848533"/>
            <a:ext cx="6858957" cy="2514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151" y="1934245"/>
            <a:ext cx="11712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70C0"/>
                </a:solidFill>
              </a:rPr>
              <a:t>document.querySelectorAll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method selects </a:t>
            </a:r>
            <a:r>
              <a:rPr lang="en-US" sz="2000" b="1" dirty="0"/>
              <a:t>all matching </a:t>
            </a:r>
            <a:r>
              <a:rPr lang="en-US" sz="2000" dirty="0"/>
              <a:t>element using </a:t>
            </a:r>
            <a:r>
              <a:rPr lang="en-US" sz="2000" b="1" dirty="0">
                <a:solidFill>
                  <a:srgbClr val="00B050"/>
                </a:solidFill>
              </a:rPr>
              <a:t>CSS selectors</a:t>
            </a:r>
            <a:r>
              <a:rPr lang="en-US" sz="20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150" y="5697379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B050"/>
                </a:solidFill>
              </a:rPr>
              <a:t>CSS Selector means </a:t>
            </a:r>
            <a:r>
              <a:rPr lang="en-US" sz="2000" dirty="0"/>
              <a:t>– id selector </a:t>
            </a:r>
            <a:r>
              <a:rPr lang="en-US" sz="2000" dirty="0">
                <a:solidFill>
                  <a:srgbClr val="FF0000"/>
                </a:solidFill>
              </a:rPr>
              <a:t>(#</a:t>
            </a:r>
            <a:r>
              <a:rPr lang="en-US" sz="2000" dirty="0" err="1">
                <a:solidFill>
                  <a:srgbClr val="FF0000"/>
                </a:solidFill>
              </a:rPr>
              <a:t>idName</a:t>
            </a:r>
            <a:r>
              <a:rPr lang="en-US" sz="2000" dirty="0"/>
              <a:t>), class selector </a:t>
            </a:r>
            <a:r>
              <a:rPr lang="en-US" sz="2000" dirty="0">
                <a:solidFill>
                  <a:srgbClr val="FF0000"/>
                </a:solidFill>
              </a:rPr>
              <a:t>(.</a:t>
            </a:r>
            <a:r>
              <a:rPr lang="en-US" sz="2000" dirty="0" err="1">
                <a:solidFill>
                  <a:srgbClr val="FF0000"/>
                </a:solidFill>
              </a:rPr>
              <a:t>className</a:t>
            </a:r>
            <a:r>
              <a:rPr lang="en-US" sz="2000" dirty="0"/>
              <a:t>), tag selector (</a:t>
            </a:r>
            <a:r>
              <a:rPr lang="en-US" sz="2000" dirty="0" err="1">
                <a:solidFill>
                  <a:srgbClr val="FF0000"/>
                </a:solidFill>
              </a:rPr>
              <a:t>tagName</a:t>
            </a:r>
            <a:r>
              <a:rPr lang="en-US" sz="2000" dirty="0"/>
              <a:t> or </a:t>
            </a:r>
            <a:r>
              <a:rPr lang="en-US" sz="2000" dirty="0" err="1">
                <a:solidFill>
                  <a:srgbClr val="FF0000"/>
                </a:solidFill>
              </a:rPr>
              <a:t>elementName</a:t>
            </a:r>
            <a:r>
              <a:rPr lang="en-US" sz="2000" dirty="0"/>
              <a:t>), etc.</a:t>
            </a:r>
          </a:p>
        </p:txBody>
      </p:sp>
    </p:spTree>
    <p:extLst>
      <p:ext uri="{BB962C8B-B14F-4D97-AF65-F5344CB8AC3E}">
        <p14:creationId xmlns:p14="http://schemas.microsoft.com/office/powerpoint/2010/main" val="5117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HTML COLLECTION AND NODE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80" y="2446335"/>
            <a:ext cx="11438439" cy="30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631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EVENTS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151" y="1934245"/>
            <a:ext cx="11846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What is Event in Javascript?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Events</a:t>
            </a:r>
            <a:r>
              <a:rPr lang="en-US" sz="2000" dirty="0"/>
              <a:t> are actions that happen on a webpage, like clicking a button, typing in a textbox, or submitting a form.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JavaScript can "listen" for these events and run some code when they happen.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This helps in making websites interactive.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4015332"/>
            <a:ext cx="798306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EVENTS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151" y="2241976"/>
            <a:ext cx="118468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</a:rPr>
              <a:t>1. click event</a:t>
            </a:r>
            <a:r>
              <a:rPr lang="en-US" sz="2000" b="1" dirty="0"/>
              <a:t>: </a:t>
            </a:r>
            <a:r>
              <a:rPr lang="en-US" sz="2000" dirty="0"/>
              <a:t>It will trigger when a user clicks on an element (like a button).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Used for buttons, links, images,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</a:rPr>
              <a:t>2. change event</a:t>
            </a:r>
            <a:r>
              <a:rPr lang="en-US" sz="2000" b="1" dirty="0"/>
              <a:t>: </a:t>
            </a:r>
            <a:r>
              <a:rPr lang="en-US" sz="2000" dirty="0"/>
              <a:t>It will trigger when a user changes the value of an input field, dropdown, or checkbox.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Used in forms where users select or type something.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</a:rPr>
              <a:t>3. submit event</a:t>
            </a:r>
            <a:r>
              <a:rPr lang="en-US" sz="2000" b="1" dirty="0"/>
              <a:t>: </a:t>
            </a:r>
            <a:r>
              <a:rPr lang="en-US" sz="2000" dirty="0"/>
              <a:t>It will trigger when the user submits the form.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Used to validate forms before sending data to a server.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5033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 err="1">
                <a:latin typeface="Google Sans"/>
              </a:rPr>
              <a:t>addEventListener</a:t>
            </a:r>
            <a:r>
              <a:rPr lang="en-US" b="1" cap="none" dirty="0">
                <a:latin typeface="Google Sans"/>
              </a:rPr>
              <a:t>()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70C0"/>
                </a:solidFill>
              </a:rPr>
              <a:t>addEventListener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is a method that attaches an event (like click, change, or submit) to an HTML element.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allows JavaScript to listen for user interactions and execute code when an event occurs.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61" y="3169346"/>
            <a:ext cx="8248878" cy="35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DOM Manipulation Methods in JavaScript</a:t>
            </a:r>
            <a:endParaRPr lang="en-US" b="1" cap="none" dirty="0">
              <a:latin typeface="Google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151" y="2013378"/>
            <a:ext cx="11846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DOM Manipulation Methods</a:t>
            </a:r>
            <a:r>
              <a:rPr lang="en-US" sz="2000" dirty="0"/>
              <a:t> are JavaScript methods used to </a:t>
            </a:r>
            <a:r>
              <a:rPr lang="en-US" sz="2000" b="1" dirty="0"/>
              <a:t>create, modify, or remove</a:t>
            </a:r>
            <a:r>
              <a:rPr lang="en-US" sz="2000" dirty="0"/>
              <a:t> HTML elements dynamically.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This makes websites more </a:t>
            </a:r>
            <a:r>
              <a:rPr lang="en-US" sz="2000" b="1" dirty="0"/>
              <a:t>interactive and dynamic</a:t>
            </a:r>
            <a:r>
              <a:rPr lang="en-US" sz="20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3788128"/>
            <a:ext cx="1072664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1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1. </a:t>
            </a:r>
            <a:r>
              <a:rPr lang="en-US" b="1" cap="none" dirty="0" err="1">
                <a:latin typeface="Google Sans"/>
              </a:rPr>
              <a:t>createElement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70C0"/>
                </a:solidFill>
              </a:rPr>
              <a:t>createElement</a:t>
            </a:r>
            <a:r>
              <a:rPr lang="en-US" sz="2000" b="1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 creates a new HTML element dynamically by using javascript.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To dynamically add elements (like buttons, </a:t>
            </a:r>
            <a:r>
              <a:rPr lang="en-US" sz="2000" dirty="0" err="1"/>
              <a:t>divs</a:t>
            </a:r>
            <a:r>
              <a:rPr lang="en-US" sz="2000" dirty="0"/>
              <a:t>, or inputs) to the webpage.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3631047"/>
            <a:ext cx="649695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7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2. </a:t>
            </a:r>
            <a:r>
              <a:rPr lang="en-US" b="1" cap="none" dirty="0" err="1">
                <a:latin typeface="Google Sans"/>
              </a:rPr>
              <a:t>appendChild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70C0"/>
                </a:solidFill>
              </a:rPr>
              <a:t>appendChild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adds a new element inside another element.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To insert newly created elements inside existing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3622990"/>
            <a:ext cx="6516009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2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3. </a:t>
            </a:r>
            <a:r>
              <a:rPr lang="en-US" b="1" cap="none" dirty="0" err="1">
                <a:latin typeface="Google Sans"/>
              </a:rPr>
              <a:t>removeChild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70C0"/>
                </a:solidFill>
              </a:rPr>
              <a:t>removeChild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removes a child element from its parent.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To delete an element from the webpage dynamically.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621521"/>
            <a:ext cx="6525536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Ways to Run JavaScript Code (Environment Setup)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04" y="1914600"/>
            <a:ext cx="9827592" cy="47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4. </a:t>
            </a:r>
            <a:r>
              <a:rPr lang="en-US" b="1" cap="none" dirty="0" err="1">
                <a:latin typeface="Google Sans"/>
              </a:rPr>
              <a:t>innerHTML</a:t>
            </a:r>
            <a:r>
              <a:rPr lang="en-US" b="1" cap="none" dirty="0">
                <a:latin typeface="Google Sans"/>
              </a:rPr>
              <a:t> Property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2013378"/>
            <a:ext cx="1184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70C0"/>
                </a:solidFill>
              </a:rPr>
              <a:t>innerHTML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property is used to gets or sets the </a:t>
            </a:r>
            <a:r>
              <a:rPr lang="en-US" sz="2000" b="1" dirty="0"/>
              <a:t>HTML content</a:t>
            </a:r>
            <a:r>
              <a:rPr lang="en-US" sz="2000" dirty="0"/>
              <a:t> inside an element.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To change or insert content inside an HTML element easily.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3536534"/>
            <a:ext cx="6535062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9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MATH OBJECT IN JS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2013378"/>
            <a:ext cx="11846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Math</a:t>
            </a:r>
            <a:r>
              <a:rPr lang="en-US" sz="2000" dirty="0"/>
              <a:t> object in javascript is a built-in object that helps you do mathematical calculations.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has methods (functions) and properties (like constants) to make math easier.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There is no need to create constructor of the Math object. (new Math())❌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788128"/>
            <a:ext cx="652553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1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MATH PROPERTIES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2494965"/>
            <a:ext cx="9059539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8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MATH 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23" y="1846384"/>
            <a:ext cx="8480554" cy="49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5031" y="1283677"/>
            <a:ext cx="9029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THANK-YOU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958" y="3455377"/>
            <a:ext cx="11605845" cy="13849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Don't forget these concepts! Learning JavaScript isn't something you memorize once and remember forever. Practice regularly for better understanding. </a:t>
            </a:r>
          </a:p>
          <a:p>
            <a:pPr algn="ctr"/>
            <a:r>
              <a:rPr lang="en-US" sz="2800" dirty="0"/>
              <a:t>If you ever have any doubts, feel free to ask…</a:t>
            </a:r>
          </a:p>
        </p:txBody>
      </p:sp>
    </p:spTree>
    <p:extLst>
      <p:ext uri="{BB962C8B-B14F-4D97-AF65-F5344CB8AC3E}">
        <p14:creationId xmlns:p14="http://schemas.microsoft.com/office/powerpoint/2010/main" val="16942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Ways to Add JavaScript to a Webpage</a:t>
            </a:r>
            <a:endParaRPr lang="en-US" b="1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1866195"/>
            <a:ext cx="979306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0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Variables in Javascript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786" y="2057400"/>
            <a:ext cx="71041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Google Sans"/>
              </a:rPr>
              <a:t>Q. What is a Variable in JavaScript?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oogle Sans"/>
              </a:rPr>
              <a:t>A </a:t>
            </a:r>
            <a:r>
              <a:rPr lang="en-US" sz="2800" b="1" dirty="0">
                <a:latin typeface="Google Sans"/>
              </a:rPr>
              <a:t>variable</a:t>
            </a:r>
            <a:r>
              <a:rPr lang="en-US" sz="2800" dirty="0">
                <a:latin typeface="Google Sans"/>
              </a:rPr>
              <a:t> is like a container that stores data.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oogle Sans"/>
              </a:rPr>
              <a:t>It holds values that can be used and changed in a program.</a:t>
            </a:r>
          </a:p>
          <a:p>
            <a:endParaRPr lang="en-US" sz="2800" dirty="0">
              <a:latin typeface="Google Sans"/>
            </a:endParaRPr>
          </a:p>
          <a:p>
            <a:r>
              <a:rPr lang="en-US" sz="2800" b="1" dirty="0">
                <a:latin typeface="Google Sans"/>
              </a:rPr>
              <a:t>Types of Variables in JavaScript:</a:t>
            </a:r>
          </a:p>
          <a:p>
            <a:pPr marL="342900" indent="-342900">
              <a:buAutoNum type="arabicPeriod"/>
            </a:pPr>
            <a:r>
              <a:rPr lang="en-US" sz="2800" dirty="0" err="1">
                <a:latin typeface="Google Sans"/>
              </a:rPr>
              <a:t>var</a:t>
            </a:r>
            <a:endParaRPr lang="en-US" sz="2800" dirty="0">
              <a:latin typeface="Google Sans"/>
            </a:endParaRPr>
          </a:p>
          <a:p>
            <a:pPr marL="342900" indent="-342900">
              <a:buAutoNum type="arabicPeriod"/>
            </a:pPr>
            <a:r>
              <a:rPr lang="en-US" sz="2800" dirty="0">
                <a:latin typeface="Google Sans"/>
              </a:rPr>
              <a:t>let</a:t>
            </a:r>
          </a:p>
          <a:p>
            <a:pPr marL="342900" indent="-342900">
              <a:buAutoNum type="arabicPeriod"/>
            </a:pPr>
            <a:r>
              <a:rPr lang="en-US" sz="2800" dirty="0" err="1">
                <a:latin typeface="Google Sans"/>
              </a:rPr>
              <a:t>const</a:t>
            </a:r>
            <a:endParaRPr lang="en-US" sz="2800" dirty="0">
              <a:latin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863" y="3921368"/>
            <a:ext cx="5491060" cy="26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2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How to declare the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9" y="2401656"/>
            <a:ext cx="7182852" cy="1562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011" y="2401656"/>
            <a:ext cx="4191797" cy="1559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1" y="4252978"/>
            <a:ext cx="11699842" cy="23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7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Datatypes in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74" y="1879002"/>
            <a:ext cx="7167349" cy="49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Primitive Datatypes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992" y="2066192"/>
            <a:ext cx="11280531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>
                <a:latin typeface="Google Sans"/>
              </a:rPr>
              <a:t>Number:</a:t>
            </a:r>
            <a:r>
              <a:rPr lang="en-US" dirty="0">
                <a:latin typeface="Google Sans"/>
              </a:rPr>
              <a:t> It is the values which may be integers or decimal. (Ex: 10, 5.5, 3,27, </a:t>
            </a:r>
            <a:r>
              <a:rPr lang="en-US" dirty="0" err="1">
                <a:latin typeface="Google Sans"/>
              </a:rPr>
              <a:t>etc</a:t>
            </a:r>
            <a:r>
              <a:rPr lang="en-US" dirty="0">
                <a:latin typeface="Google Sans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>
                <a:latin typeface="Google Sans"/>
              </a:rPr>
              <a:t>String:</a:t>
            </a:r>
            <a:r>
              <a:rPr lang="en-US" dirty="0">
                <a:latin typeface="Google Sans"/>
              </a:rPr>
              <a:t> It is the combination of characters. And it is enclosed between Single-quotes (‘’), Double-quotes (“”). (Ex: “Hello”, “123”, etc.)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>
                <a:latin typeface="Google Sans"/>
              </a:rPr>
              <a:t>Boolean:</a:t>
            </a:r>
            <a:r>
              <a:rPr lang="en-US" dirty="0">
                <a:latin typeface="Google Sans"/>
              </a:rPr>
              <a:t> It represents </a:t>
            </a:r>
            <a:r>
              <a:rPr lang="en-US" b="1" dirty="0">
                <a:latin typeface="Google Sans"/>
              </a:rPr>
              <a:t>true</a:t>
            </a:r>
            <a:r>
              <a:rPr lang="en-US" dirty="0">
                <a:latin typeface="Google Sans"/>
              </a:rPr>
              <a:t> or </a:t>
            </a:r>
            <a:r>
              <a:rPr lang="en-US" b="1" dirty="0">
                <a:latin typeface="Google Sans"/>
              </a:rPr>
              <a:t>false</a:t>
            </a:r>
            <a:r>
              <a:rPr lang="en-US" dirty="0">
                <a:latin typeface="Google Sans"/>
              </a:rPr>
              <a:t> values. True means (one-1) and false means (Zero-0). (Ex: true or false)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>
                <a:latin typeface="Google Sans"/>
              </a:rPr>
              <a:t>Null:</a:t>
            </a:r>
            <a:r>
              <a:rPr lang="en-US" dirty="0">
                <a:latin typeface="Google Sans"/>
              </a:rPr>
              <a:t> Means nothing or empty value but not zero (0).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>
                <a:latin typeface="Google Sans"/>
              </a:rPr>
              <a:t>Undefined:</a:t>
            </a:r>
            <a:r>
              <a:rPr lang="en-US" dirty="0">
                <a:latin typeface="Google Sans"/>
              </a:rPr>
              <a:t> A variable that exists but has no value assigned yet.</a:t>
            </a:r>
          </a:p>
        </p:txBody>
      </p:sp>
    </p:spTree>
    <p:extLst>
      <p:ext uri="{BB962C8B-B14F-4D97-AF65-F5344CB8AC3E}">
        <p14:creationId xmlns:p14="http://schemas.microsoft.com/office/powerpoint/2010/main" val="5727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Non-primitive Datatypes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992" y="2066192"/>
            <a:ext cx="11280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>
                <a:latin typeface="Google Sans"/>
              </a:rPr>
              <a:t>Object:</a:t>
            </a:r>
            <a:r>
              <a:rPr lang="en-US" dirty="0">
                <a:latin typeface="Google Sans"/>
              </a:rPr>
              <a:t> A collection of data which is stored in the form of key-value pairs.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>
                <a:latin typeface="Google Sans"/>
              </a:rPr>
              <a:t>Array:</a:t>
            </a:r>
            <a:r>
              <a:rPr lang="en-US" dirty="0">
                <a:latin typeface="Google Sans"/>
              </a:rPr>
              <a:t> A collection of data that stores multiple type of data.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u="sng" dirty="0">
                <a:latin typeface="Google Sans"/>
              </a:rPr>
              <a:t>Function: </a:t>
            </a:r>
            <a:r>
              <a:rPr lang="en-US" dirty="0">
                <a:latin typeface="Google Sans"/>
              </a:rPr>
              <a:t> A reusable block of code designed to perform specific task.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4323143"/>
            <a:ext cx="945964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Operators in javascript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Google Sans"/>
              </a:rPr>
              <a:t>Operators</a:t>
            </a:r>
            <a:r>
              <a:rPr lang="en-US" sz="2000" dirty="0">
                <a:latin typeface="Google Sans"/>
              </a:rPr>
              <a:t> are predefined symbols which is used to perform some specific tasks.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62" y="2593953"/>
            <a:ext cx="9087415" cy="41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3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Decision-statements in </a:t>
            </a:r>
            <a:r>
              <a:rPr lang="en-US" b="1" dirty="0" err="1">
                <a:latin typeface="Google Sans"/>
              </a:rPr>
              <a:t>js</a:t>
            </a:r>
            <a:endParaRPr lang="en-US" b="1" dirty="0">
              <a:latin typeface="Google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A </a:t>
            </a:r>
            <a:r>
              <a:rPr lang="en-US" sz="2000" b="1" dirty="0">
                <a:latin typeface="Google Sans"/>
              </a:rPr>
              <a:t>decision-making statement</a:t>
            </a:r>
            <a:r>
              <a:rPr lang="en-US" sz="2000" dirty="0">
                <a:latin typeface="Google Sans"/>
              </a:rPr>
              <a:t> in JavaScript helps the program decide what to do based on conditions.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checks if something is </a:t>
            </a:r>
            <a:r>
              <a:rPr lang="en-US" sz="2000" b="1" dirty="0">
                <a:latin typeface="Google Sans"/>
              </a:rPr>
              <a:t>true</a:t>
            </a:r>
            <a:r>
              <a:rPr lang="en-US" sz="2000" dirty="0">
                <a:latin typeface="Google Sans"/>
              </a:rPr>
              <a:t> or </a:t>
            </a:r>
            <a:r>
              <a:rPr lang="en-US" sz="2000" b="1" dirty="0">
                <a:latin typeface="Google Sans"/>
              </a:rPr>
              <a:t>false</a:t>
            </a:r>
            <a:r>
              <a:rPr lang="en-US" sz="2000" dirty="0">
                <a:latin typeface="Google Sans"/>
              </a:rPr>
              <a:t> and then runs specific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53" y="3195991"/>
            <a:ext cx="7760871" cy="35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9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8800" dirty="0"/>
              <a:t>DAY-01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191" y="3182815"/>
            <a:ext cx="109935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Topics Covered</a:t>
            </a:r>
            <a:r>
              <a:rPr lang="en-US" dirty="0">
                <a:solidFill>
                  <a:schemeClr val="bg1"/>
                </a:solidFill>
              </a:rPr>
              <a:t> : –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Javascript?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Why we need Javascript?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History of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JS Engines of different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Characteristics of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 Ways to add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Variables in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Datatypes in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Operators in Javascript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Decision-Making Statements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21068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If-statement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9069" y="2154116"/>
            <a:ext cx="1127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If-statement</a:t>
            </a:r>
            <a:r>
              <a:rPr lang="en-US" sz="2000" dirty="0">
                <a:latin typeface="Google Sans"/>
              </a:rPr>
              <a:t>: It will runs when the condition is </a:t>
            </a:r>
            <a:r>
              <a:rPr lang="en-US" sz="2000" b="1" dirty="0">
                <a:latin typeface="Google Sans"/>
              </a:rPr>
              <a:t>true</a:t>
            </a:r>
            <a:r>
              <a:rPr lang="en-US" sz="2000" dirty="0">
                <a:latin typeface="Google Sans"/>
              </a:rPr>
              <a:t> only.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80" y="3627784"/>
            <a:ext cx="7821116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If-else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69" y="2154116"/>
            <a:ext cx="1127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If-else statement</a:t>
            </a:r>
            <a:r>
              <a:rPr lang="en-US" sz="2000" dirty="0">
                <a:latin typeface="Google Sans"/>
              </a:rPr>
              <a:t>: It will runs different true or false. If condition is satisfied then it will execute the if block or condition is false then it will execute the else block respectively.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791" y="3366887"/>
            <a:ext cx="7582958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1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Else-if ladder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69" y="2154116"/>
            <a:ext cx="1127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Else-if ladder</a:t>
            </a:r>
            <a:r>
              <a:rPr lang="en-US" sz="2000" dirty="0">
                <a:latin typeface="Google Sans"/>
              </a:rPr>
              <a:t>: It will checks the multiple conditions.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2817872"/>
            <a:ext cx="5184328" cy="38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4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Conditional / Ternary operator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Ternary Operator</a:t>
            </a:r>
            <a:r>
              <a:rPr lang="en-US" sz="2000" dirty="0">
                <a:latin typeface="Google Sans"/>
              </a:rPr>
              <a:t>: </a:t>
            </a:r>
            <a:r>
              <a:rPr lang="en-US" altLang="en-US" sz="2000" dirty="0">
                <a:latin typeface="Google Sans"/>
              </a:rPr>
              <a:t>The </a:t>
            </a:r>
            <a:r>
              <a:rPr lang="en-US" altLang="en-US" sz="2000" b="1" dirty="0">
                <a:latin typeface="Google Sans"/>
              </a:rPr>
              <a:t>ternary operator</a:t>
            </a:r>
            <a:r>
              <a:rPr lang="en-US" altLang="en-US" sz="2000" dirty="0">
                <a:latin typeface="Google Sans"/>
              </a:rPr>
              <a:t> in JavaScript is a shorthand way of writing an if-else statement.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Google Sans"/>
              </a:rPr>
              <a:t>It is also called the </a:t>
            </a:r>
            <a:r>
              <a:rPr lang="en-US" altLang="en-US" sz="2000" b="1" dirty="0">
                <a:latin typeface="Google Sans"/>
              </a:rPr>
              <a:t>conditional operator</a:t>
            </a:r>
            <a:r>
              <a:rPr lang="en-US" altLang="en-US" sz="2000" dirty="0">
                <a:latin typeface="Google Sans"/>
              </a:rPr>
              <a:t> and uses the </a:t>
            </a:r>
            <a:r>
              <a:rPr lang="en-US" altLang="en-US" sz="2000" dirty="0">
                <a:solidFill>
                  <a:srgbClr val="FF0000"/>
                </a:solidFill>
                <a:latin typeface="Google Sans"/>
              </a:rPr>
              <a:t>? : syntax</a:t>
            </a:r>
            <a:r>
              <a:rPr lang="en-US" altLang="en-US" sz="2000" dirty="0">
                <a:latin typeface="Google Sans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47" y="3396923"/>
            <a:ext cx="9640645" cy="1790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192" y="5486400"/>
            <a:ext cx="11029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Google Sans"/>
              </a:rPr>
              <a:t>If the condition is </a:t>
            </a:r>
            <a:r>
              <a:rPr lang="en-US" altLang="en-US" sz="2000" b="1" dirty="0">
                <a:latin typeface="Google Sans"/>
              </a:rPr>
              <a:t>true</a:t>
            </a:r>
            <a:r>
              <a:rPr lang="en-US" altLang="en-US" sz="2000" dirty="0">
                <a:latin typeface="Google Sans"/>
              </a:rPr>
              <a:t> -&gt; statement-1 will be executed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latin typeface="Google Sans"/>
              </a:rPr>
              <a:t>If the condition is </a:t>
            </a:r>
            <a:r>
              <a:rPr lang="en-US" altLang="en-US" sz="2000" b="1" dirty="0">
                <a:latin typeface="Google Sans"/>
              </a:rPr>
              <a:t>false</a:t>
            </a:r>
            <a:r>
              <a:rPr lang="en-US" altLang="en-US" sz="2000" dirty="0">
                <a:latin typeface="Google Sans"/>
              </a:rPr>
              <a:t> -&gt; statement-2 will be executed </a:t>
            </a:r>
            <a:r>
              <a:rPr lang="en-US" sz="2000" dirty="0">
                <a:latin typeface="Google San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7360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8800" dirty="0"/>
              <a:t>DAY-02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191" y="3182815"/>
            <a:ext cx="10993549" cy="369331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Topics Covered</a:t>
            </a:r>
            <a:r>
              <a:rPr lang="en-US" dirty="0">
                <a:solidFill>
                  <a:schemeClr val="bg1"/>
                </a:solidFill>
              </a:rPr>
              <a:t> : –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Looping Statements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For-loop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While-loop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do-while loop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Functions in Javascript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What is Function?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How to declare functions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How to call or invoke the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What are parameters and arguments in functions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 Types of Functions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Named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Anonymous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Arrow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Callback Function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Higher-Order Function (HOF)</a:t>
            </a:r>
          </a:p>
        </p:txBody>
      </p:sp>
    </p:spTree>
    <p:extLst>
      <p:ext uri="{BB962C8B-B14F-4D97-AF65-F5344CB8AC3E}">
        <p14:creationId xmlns:p14="http://schemas.microsoft.com/office/powerpoint/2010/main" val="210901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Looping statements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Looping Statements</a:t>
            </a:r>
            <a:r>
              <a:rPr lang="en-US" sz="2000" dirty="0">
                <a:latin typeface="Google Sans"/>
              </a:rPr>
              <a:t>: A looping statement is a way to repeat a block of code multiple times based on a condition.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This helps in doing repetitive tasks. </a:t>
            </a:r>
            <a:endParaRPr lang="en-US" altLang="en-US" sz="2000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67" y="3730135"/>
            <a:ext cx="8019234" cy="30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7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For-loop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For-Loop</a:t>
            </a:r>
            <a:r>
              <a:rPr lang="en-US" sz="2000" dirty="0">
                <a:latin typeface="Google Sans"/>
              </a:rPr>
              <a:t>: A for loop is used when you know how many times you want the code to run.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Google Sans"/>
              </a:rPr>
              <a:t>It includes three parts:</a:t>
            </a:r>
          </a:p>
          <a:p>
            <a:r>
              <a:rPr lang="en-US" altLang="en-US" sz="2000" dirty="0">
                <a:latin typeface="Google Sans"/>
              </a:rPr>
              <a:t>	1. Initialization</a:t>
            </a:r>
          </a:p>
          <a:p>
            <a:r>
              <a:rPr lang="en-US" altLang="en-US" sz="2000" dirty="0">
                <a:latin typeface="Google Sans"/>
              </a:rPr>
              <a:t>	2. Condition</a:t>
            </a:r>
          </a:p>
          <a:p>
            <a:r>
              <a:rPr lang="en-US" altLang="en-US" sz="2000" dirty="0">
                <a:latin typeface="Google Sans"/>
              </a:rPr>
              <a:t>	3. Increment/Decrement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46" y="3806530"/>
            <a:ext cx="7552475" cy="28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0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While-loop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While-Loop</a:t>
            </a:r>
            <a:r>
              <a:rPr lang="en-US" sz="2000" dirty="0">
                <a:latin typeface="Google Sans"/>
              </a:rPr>
              <a:t>: A while loop runs as long as a condition is true. If the condition is false from the start, it won’t run.</a:t>
            </a:r>
            <a:endParaRPr lang="en-US" altLang="en-US" sz="2000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93" y="3089146"/>
            <a:ext cx="6426562" cy="34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Do-While loop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Do-While Loop</a:t>
            </a:r>
            <a:r>
              <a:rPr lang="en-US" sz="2000" dirty="0">
                <a:latin typeface="Google Sans"/>
              </a:rPr>
              <a:t>: A do-while loop is similar to the while loop but it runs at least once.</a:t>
            </a:r>
            <a:endParaRPr lang="en-US" altLang="en-US" sz="2000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72" y="2960840"/>
            <a:ext cx="678274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6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Functions in javascript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Function</a:t>
            </a:r>
            <a:r>
              <a:rPr lang="en-US" sz="2000" dirty="0">
                <a:latin typeface="Google Sans"/>
              </a:rPr>
              <a:t>: A function in javascript is block of code written to perform a specific or particular task.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Google Sans"/>
              </a:rPr>
              <a:t>It is executed when it is called or invoked.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Google Sans"/>
              </a:rPr>
              <a:t>Functions help to avoid repetition of code and make it reusable.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38" y="3396923"/>
            <a:ext cx="7893141" cy="33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b="1" dirty="0"/>
              <a:t>What is 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95854"/>
            <a:ext cx="113069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JavaScript is a high level programming language which is used to create interactive web pages.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the only language understood by browser.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JavaScript is a scripting language.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the language you can use at browser side as well as server side.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the most commonly and popular language used right now.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A lot of framework and libraries are based on Javascript. It can be used for both frontend and backend.</a:t>
            </a:r>
          </a:p>
          <a:p>
            <a:pPr algn="just"/>
            <a:r>
              <a:rPr lang="en-US" sz="2000" dirty="0">
                <a:latin typeface="Google Sans"/>
              </a:rPr>
              <a:t>	Frontend – </a:t>
            </a:r>
            <a:r>
              <a:rPr lang="en-US" sz="2000" dirty="0" err="1">
                <a:latin typeface="Google Sans"/>
              </a:rPr>
              <a:t>React.Js</a:t>
            </a:r>
            <a:r>
              <a:rPr lang="en-US" sz="2000" dirty="0">
                <a:latin typeface="Google Sans"/>
              </a:rPr>
              <a:t>, </a:t>
            </a:r>
            <a:r>
              <a:rPr lang="en-US" sz="2000" dirty="0" err="1">
                <a:latin typeface="Google Sans"/>
              </a:rPr>
              <a:t>Angular.Js</a:t>
            </a:r>
            <a:r>
              <a:rPr lang="en-US" sz="2000" dirty="0">
                <a:latin typeface="Google Sans"/>
              </a:rPr>
              <a:t>, </a:t>
            </a:r>
            <a:r>
              <a:rPr lang="en-US" sz="2000" dirty="0" err="1">
                <a:latin typeface="Google Sans"/>
              </a:rPr>
              <a:t>Next.Js</a:t>
            </a:r>
            <a:endParaRPr lang="en-US" sz="2000" dirty="0">
              <a:latin typeface="Google Sans"/>
            </a:endParaRPr>
          </a:p>
          <a:p>
            <a:pPr algn="just"/>
            <a:r>
              <a:rPr lang="en-US" sz="2000" dirty="0">
                <a:latin typeface="Google Sans"/>
              </a:rPr>
              <a:t>	Backend – </a:t>
            </a:r>
            <a:r>
              <a:rPr lang="en-US" sz="2000" dirty="0" err="1">
                <a:latin typeface="Google Sans"/>
              </a:rPr>
              <a:t>Node.Js</a:t>
            </a:r>
            <a:r>
              <a:rPr lang="en-US" sz="2000" dirty="0">
                <a:latin typeface="Google Sans"/>
              </a:rPr>
              <a:t>, </a:t>
            </a:r>
            <a:r>
              <a:rPr lang="en-US" sz="2000" dirty="0" err="1">
                <a:latin typeface="Google Sans"/>
              </a:rPr>
              <a:t>Express.Js</a:t>
            </a:r>
            <a:endParaRPr lang="en-US" sz="2000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4883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Functions in javascript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Function Call Statement</a:t>
            </a:r>
            <a:r>
              <a:rPr lang="en-US" sz="2000" dirty="0">
                <a:latin typeface="Google Sans"/>
              </a:rPr>
              <a:t>: A function call statement is the part of the program where function is called, meaning the function is executed.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Google Sans"/>
              </a:rPr>
              <a:t>A function call is the action that triggers that block of code.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Google Sans"/>
              </a:rPr>
              <a:t>To call a function, you simply use its function name and followed by parentheses. 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4263250"/>
            <a:ext cx="7039957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7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Functions in javascript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Parameters</a:t>
            </a:r>
            <a:r>
              <a:rPr lang="en-US" sz="2000" dirty="0">
                <a:latin typeface="Google Sans"/>
              </a:rPr>
              <a:t>: A parameter is a variable defined in a function’s definition.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Arguments</a:t>
            </a:r>
            <a:r>
              <a:rPr lang="en-US" sz="2000" dirty="0">
                <a:latin typeface="Google Sans"/>
              </a:rPr>
              <a:t>: An argument is the actual value that is passed to a function when it is called.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391" y="3291514"/>
            <a:ext cx="7108783" cy="33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Types of Functions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50" y="1944608"/>
            <a:ext cx="9974067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1. Named Function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Named Function</a:t>
            </a:r>
            <a:r>
              <a:rPr lang="en-US" sz="2000" dirty="0">
                <a:latin typeface="Google Sans"/>
              </a:rPr>
              <a:t>: A function that is defined with a name is called as Named Function.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also called as Function Declaration.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52" y="3174983"/>
            <a:ext cx="7621064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</a:t>
            </a:r>
            <a:r>
              <a:rPr lang="en-US" cap="none" dirty="0"/>
              <a:t>return</a:t>
            </a:r>
            <a:r>
              <a:rPr lang="en-US" dirty="0"/>
              <a:t> Keyword in Function?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return Keyword</a:t>
            </a:r>
            <a:r>
              <a:rPr lang="en-US" sz="2000" dirty="0">
                <a:latin typeface="Google Sans"/>
              </a:rPr>
              <a:t>: The </a:t>
            </a:r>
            <a:r>
              <a:rPr lang="en-US" sz="2000" dirty="0">
                <a:solidFill>
                  <a:srgbClr val="FF0000"/>
                </a:solidFill>
                <a:latin typeface="Google Sans"/>
              </a:rPr>
              <a:t>return </a:t>
            </a:r>
            <a:r>
              <a:rPr lang="en-US" sz="2000" dirty="0">
                <a:latin typeface="Google Sans"/>
              </a:rPr>
              <a:t>keyword is used to send a value from a function back to the caller.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solidFill>
                  <a:srgbClr val="FF0000"/>
                </a:solidFill>
                <a:latin typeface="Google Sans"/>
              </a:rPr>
              <a:t>NOTE</a:t>
            </a:r>
            <a:r>
              <a:rPr lang="en-US" sz="2000" dirty="0">
                <a:solidFill>
                  <a:srgbClr val="FF0000"/>
                </a:solidFill>
                <a:latin typeface="Google Sans"/>
              </a:rPr>
              <a:t>: </a:t>
            </a:r>
            <a:r>
              <a:rPr lang="en-US" sz="2000" dirty="0">
                <a:latin typeface="Google Sans"/>
              </a:rPr>
              <a:t>It should be the last statement inside the function after that function execution will be stopped.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07" y="3342936"/>
            <a:ext cx="7146481" cy="337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3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2. anonymous Function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Anonymous Function</a:t>
            </a:r>
            <a:r>
              <a:rPr lang="en-US" sz="2000" dirty="0">
                <a:latin typeface="Google Sans"/>
              </a:rPr>
              <a:t>: An anonymous function is a function that does not have a name.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69" y="5982933"/>
            <a:ext cx="1127173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Google Sans"/>
              </a:rPr>
              <a:t>Q. How to call or execute the Anonymous Function?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2878256"/>
            <a:ext cx="7621064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3. arrow Function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Arrow Function</a:t>
            </a:r>
            <a:r>
              <a:rPr lang="en-US" sz="2000" dirty="0">
                <a:latin typeface="Google Sans"/>
              </a:rPr>
              <a:t>: Arrow functions are a shorter way of writing functions.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especially useful for anonymous functions.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is also called as </a:t>
            </a:r>
            <a:r>
              <a:rPr lang="en-US" sz="2000" b="1" i="1" dirty="0">
                <a:latin typeface="Google Sans"/>
              </a:rPr>
              <a:t>Fat Arrow Function </a:t>
            </a:r>
            <a:r>
              <a:rPr lang="en-US" sz="2000" dirty="0">
                <a:latin typeface="Google Sans"/>
              </a:rPr>
              <a:t>which is introduced in the </a:t>
            </a:r>
            <a:r>
              <a:rPr lang="en-US" sz="2000" b="1" i="1" dirty="0">
                <a:latin typeface="Google Sans"/>
              </a:rPr>
              <a:t>ES6</a:t>
            </a:r>
            <a:r>
              <a:rPr lang="en-US" sz="2000" dirty="0">
                <a:latin typeface="Google Sans"/>
              </a:rPr>
              <a:t> version in the year of </a:t>
            </a:r>
            <a:r>
              <a:rPr lang="en-US" sz="2000" b="1" i="1" dirty="0">
                <a:latin typeface="Google Sans"/>
              </a:rPr>
              <a:t>2015</a:t>
            </a:r>
            <a:r>
              <a:rPr lang="en-US" sz="2000" dirty="0">
                <a:latin typeface="Google Sans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68" y="3692310"/>
            <a:ext cx="6388875" cy="30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3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return</a:t>
            </a:r>
            <a:r>
              <a:rPr lang="en-US" b="1" dirty="0">
                <a:latin typeface="Google Sans"/>
              </a:rPr>
              <a:t> keyword in arrow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Google Sans"/>
              </a:rPr>
              <a:t>1. </a:t>
            </a:r>
            <a:r>
              <a:rPr lang="en-US" sz="2000" b="1" u="sng" dirty="0">
                <a:latin typeface="Google Sans"/>
              </a:rPr>
              <a:t>Implicit Return</a:t>
            </a:r>
            <a:r>
              <a:rPr lang="en-US" sz="2000" dirty="0">
                <a:latin typeface="Google Sans"/>
              </a:rPr>
              <a:t>: If the function has a single statement, you can omit the </a:t>
            </a:r>
            <a:r>
              <a:rPr lang="en-US" sz="2000" b="1" i="1" dirty="0">
                <a:solidFill>
                  <a:srgbClr val="FF0000"/>
                </a:solidFill>
                <a:latin typeface="Google Sans"/>
              </a:rPr>
              <a:t>return</a:t>
            </a:r>
            <a:r>
              <a:rPr lang="en-US" sz="2000" dirty="0">
                <a:latin typeface="Google Sans"/>
              </a:rPr>
              <a:t> and curly braces </a:t>
            </a:r>
            <a:r>
              <a:rPr lang="en-US" sz="2000" dirty="0">
                <a:solidFill>
                  <a:srgbClr val="FF0000"/>
                </a:solidFill>
                <a:latin typeface="Google Sans"/>
              </a:rPr>
              <a:t>{}</a:t>
            </a:r>
            <a:r>
              <a:rPr lang="en-US" sz="2000" dirty="0">
                <a:latin typeface="Google Sans"/>
              </a:rPr>
              <a:t> 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Google Sans"/>
              </a:rPr>
              <a:t>2. </a:t>
            </a:r>
            <a:r>
              <a:rPr lang="en-US" sz="2000" b="1" u="sng" dirty="0">
                <a:latin typeface="Google Sans"/>
              </a:rPr>
              <a:t>Explicit Return</a:t>
            </a:r>
            <a:r>
              <a:rPr lang="en-US" sz="2000" dirty="0">
                <a:latin typeface="Google Sans"/>
              </a:rPr>
              <a:t>: If there are multiple statements, you need to use explicitly and you have to use curly braces </a:t>
            </a:r>
            <a:r>
              <a:rPr lang="en-US" sz="2000" dirty="0">
                <a:solidFill>
                  <a:srgbClr val="FF0000"/>
                </a:solidFill>
                <a:latin typeface="Google Sans"/>
              </a:rPr>
              <a:t>{}</a:t>
            </a:r>
            <a:r>
              <a:rPr lang="en-US" sz="2000" dirty="0">
                <a:latin typeface="Google Sans"/>
              </a:rPr>
              <a:t> mandatory.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44" y="3996393"/>
            <a:ext cx="8631511" cy="28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4. Callback Function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Callback Function</a:t>
            </a:r>
            <a:r>
              <a:rPr lang="en-US" sz="2000" dirty="0">
                <a:latin typeface="Google Sans"/>
              </a:rPr>
              <a:t>: A callback function is a function passed into another function as an </a:t>
            </a:r>
            <a:r>
              <a:rPr lang="en-US" sz="2000" i="1" dirty="0">
                <a:solidFill>
                  <a:srgbClr val="FF0000"/>
                </a:solidFill>
                <a:latin typeface="Google Sans"/>
              </a:rPr>
              <a:t>argument</a:t>
            </a:r>
            <a:r>
              <a:rPr lang="en-US" sz="2000" dirty="0">
                <a:latin typeface="Google Sans"/>
              </a:rPr>
              <a:t>, is known as callback function.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5" y="3535680"/>
            <a:ext cx="11273545" cy="26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5. HOF Function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HOF Function</a:t>
            </a:r>
            <a:r>
              <a:rPr lang="en-US" sz="2000" dirty="0">
                <a:latin typeface="Google Sans"/>
              </a:rPr>
              <a:t>: HOF stands for Higher-Order Function in Javascript.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A higher-order function is a function which accept a callback function as arguments that function we called as Higher-Order Function.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5" y="3592830"/>
            <a:ext cx="11273545" cy="26082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1192" y="4295775"/>
            <a:ext cx="3781258" cy="17335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2119396" y="3743325"/>
            <a:ext cx="471404" cy="5524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Why We using the </a:t>
            </a:r>
            <a:r>
              <a:rPr lang="en-US" b="1" dirty="0" err="1"/>
              <a:t>js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95854"/>
            <a:ext cx="113069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We use JavaScript (JS) because it makes web pages </a:t>
            </a:r>
            <a:r>
              <a:rPr lang="en-US" sz="2000" b="1" dirty="0">
                <a:latin typeface="Google Sans"/>
              </a:rPr>
              <a:t>interactive</a:t>
            </a:r>
            <a:r>
              <a:rPr lang="en-US" sz="2000" dirty="0">
                <a:latin typeface="Google Sans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Without JS</a:t>
            </a:r>
            <a:r>
              <a:rPr lang="en-US" sz="2000" b="1" dirty="0">
                <a:latin typeface="Google Sans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A website is just </a:t>
            </a:r>
            <a:r>
              <a:rPr lang="en-US" sz="2000" b="1" dirty="0">
                <a:latin typeface="Google Sans"/>
              </a:rPr>
              <a:t>static</a:t>
            </a:r>
            <a:r>
              <a:rPr lang="en-US" sz="2000" dirty="0">
                <a:latin typeface="Google Sans"/>
              </a:rPr>
              <a:t>—it only shows text and images but doesn’t respond when you click buttons or type something.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With JS</a:t>
            </a:r>
            <a:r>
              <a:rPr lang="en-US" sz="2000" b="1" dirty="0">
                <a:latin typeface="Google Sans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You can create </a:t>
            </a:r>
            <a:r>
              <a:rPr lang="en-US" sz="2000" b="1" dirty="0">
                <a:latin typeface="Google Sans"/>
              </a:rPr>
              <a:t>dynamic content</a:t>
            </a:r>
            <a:r>
              <a:rPr lang="en-US" sz="2000" dirty="0">
                <a:latin typeface="Google Sans"/>
              </a:rPr>
              <a:t> (like pop-ups, forms, and animations).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lets users </a:t>
            </a:r>
            <a:r>
              <a:rPr lang="en-US" sz="2000" b="1" dirty="0">
                <a:latin typeface="Google Sans"/>
              </a:rPr>
              <a:t>interact</a:t>
            </a:r>
            <a:r>
              <a:rPr lang="en-US" sz="2000" dirty="0">
                <a:latin typeface="Google Sans"/>
              </a:rPr>
              <a:t> (click, scroll, type, play music, etc.).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works in the browser without needing extra software.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Basically, </a:t>
            </a:r>
            <a:r>
              <a:rPr lang="en-US" sz="2000" b="1" dirty="0">
                <a:latin typeface="Google Sans"/>
              </a:rPr>
              <a:t>JS makes websites alive</a:t>
            </a:r>
            <a:r>
              <a:rPr lang="en-US" sz="2000" dirty="0">
                <a:latin typeface="Google Sans"/>
              </a:rPr>
              <a:t> instead of just looking like a book. </a:t>
            </a:r>
          </a:p>
        </p:txBody>
      </p:sp>
    </p:spTree>
    <p:extLst>
      <p:ext uri="{BB962C8B-B14F-4D97-AF65-F5344CB8AC3E}">
        <p14:creationId xmlns:p14="http://schemas.microsoft.com/office/powerpoint/2010/main" val="19759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8800" dirty="0"/>
              <a:t>DAY-03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190" y="3587261"/>
            <a:ext cx="10993549" cy="286232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Topics Covered</a:t>
            </a:r>
            <a:r>
              <a:rPr lang="en-US" dirty="0">
                <a:solidFill>
                  <a:schemeClr val="bg1"/>
                </a:solidFill>
              </a:rPr>
              <a:t> : –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Strings in Javascript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What is String?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How to declare strings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String Methods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Arrays in Javascript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What is Array?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How to create array?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How to access the array elements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Array Methods</a:t>
            </a:r>
          </a:p>
        </p:txBody>
      </p:sp>
    </p:spTree>
    <p:extLst>
      <p:ext uri="{BB962C8B-B14F-4D97-AF65-F5344CB8AC3E}">
        <p14:creationId xmlns:p14="http://schemas.microsoft.com/office/powerpoint/2010/main" val="1376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Strings in javascript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String</a:t>
            </a:r>
            <a:r>
              <a:rPr lang="en-US" sz="2000" dirty="0">
                <a:latin typeface="Google Sans"/>
              </a:rPr>
              <a:t>: String is the collection of characters.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Strings are immutable, means their content cannot be changed once created.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84" y="3499147"/>
            <a:ext cx="7573432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7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String – length property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length</a:t>
            </a:r>
            <a:r>
              <a:rPr lang="en-US" sz="2000" dirty="0">
                <a:latin typeface="Google Sans"/>
              </a:rPr>
              <a:t>: The </a:t>
            </a:r>
            <a:r>
              <a:rPr lang="en-US" sz="2000" i="1" dirty="0">
                <a:solidFill>
                  <a:srgbClr val="FF0000"/>
                </a:solidFill>
                <a:latin typeface="Google Sans"/>
              </a:rPr>
              <a:t>length </a:t>
            </a:r>
            <a:r>
              <a:rPr lang="en-US" sz="2000" dirty="0">
                <a:latin typeface="Google Sans"/>
              </a:rPr>
              <a:t>property is used to determine the number of characters in a string.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It includes spaces, special characters, alphabets,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5" y="3786405"/>
            <a:ext cx="5172797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String Methods in javascript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73" y="1932134"/>
            <a:ext cx="7717654" cy="47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4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String Methods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130" y="1837593"/>
            <a:ext cx="1127173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err="1">
                <a:latin typeface="Google Sans"/>
              </a:rPr>
              <a:t>toUpperCase</a:t>
            </a:r>
            <a:r>
              <a:rPr lang="en-US" sz="1900" b="1" dirty="0">
                <a:latin typeface="Google Sans"/>
              </a:rPr>
              <a:t>()</a:t>
            </a:r>
            <a:r>
              <a:rPr lang="en-US" sz="1900" dirty="0">
                <a:latin typeface="Google Sans"/>
              </a:rPr>
              <a:t>: </a:t>
            </a:r>
            <a:r>
              <a:rPr lang="en-US" sz="2000" dirty="0"/>
              <a:t>Converts a string to uppercase.</a:t>
            </a:r>
          </a:p>
          <a:p>
            <a:pPr lvl="1">
              <a:lnSpc>
                <a:spcPct val="150000"/>
              </a:lnSpc>
            </a:pP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toUpperCase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>
                <a:latin typeface="Google Sans"/>
              </a:rPr>
              <a:t>;</a:t>
            </a:r>
            <a:endParaRPr lang="en-US" sz="1900" dirty="0">
              <a:solidFill>
                <a:srgbClr val="FF0000"/>
              </a:solidFill>
              <a:latin typeface="Google San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err="1">
                <a:latin typeface="Google Sans"/>
              </a:rPr>
              <a:t>toLowerCase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2000" dirty="0"/>
              <a:t>Converts a string to lowercase.</a:t>
            </a:r>
          </a:p>
          <a:p>
            <a:pPr lvl="1">
              <a:lnSpc>
                <a:spcPct val="150000"/>
              </a:lnSpc>
            </a:pP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toLowerCase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>
                <a:latin typeface="Google Sans"/>
              </a:rPr>
              <a:t>substring(): </a:t>
            </a:r>
            <a:r>
              <a:rPr lang="en-US" sz="2000" dirty="0"/>
              <a:t>Extracts a part of a string between two specified indexes.</a:t>
            </a:r>
          </a:p>
          <a:p>
            <a:pPr lvl="1">
              <a:lnSpc>
                <a:spcPct val="150000"/>
              </a:lnSpc>
            </a:pP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substring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startIndex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endIndex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 err="1">
                <a:latin typeface="Google Sans"/>
              </a:rPr>
              <a:t>concat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2000" dirty="0"/>
              <a:t>Concatenates one or more strings and returns a new string</a:t>
            </a:r>
          </a:p>
          <a:p>
            <a:pPr lvl="1">
              <a:lnSpc>
                <a:spcPct val="150000"/>
              </a:lnSpc>
            </a:pP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concat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str1, str2, …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>
                <a:latin typeface="Google Sans"/>
              </a:rPr>
              <a:t>trim(): </a:t>
            </a:r>
            <a:r>
              <a:rPr lang="en-US" sz="2000" dirty="0"/>
              <a:t>Removes whitespace from both ends of a string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trim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12126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String Methods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130" y="1837593"/>
            <a:ext cx="11271739" cy="491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6. split(): </a:t>
            </a:r>
            <a:r>
              <a:rPr lang="en-US" sz="1900" dirty="0"/>
              <a:t>Splits a string into an array based on a specified separator.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split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(separator);  </a:t>
            </a:r>
            <a:r>
              <a:rPr lang="en-US" sz="1900" dirty="0">
                <a:solidFill>
                  <a:srgbClr val="7030A0"/>
                </a:solidFill>
                <a:latin typeface="Google Sans"/>
              </a:rPr>
              <a:t>[separator – “”, “ “, “  “]</a:t>
            </a:r>
            <a:endParaRPr lang="en-US" sz="1900" b="1" dirty="0">
              <a:solidFill>
                <a:srgbClr val="7030A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7. charAt(): </a:t>
            </a:r>
            <a:r>
              <a:rPr lang="en-US" sz="1900" dirty="0"/>
              <a:t>Returns the character at a specified index (only positive index allowed).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charAt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index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8. includes(): </a:t>
            </a:r>
            <a:r>
              <a:rPr lang="en-US" sz="1900" dirty="0"/>
              <a:t>Checks if a string contains a specified substring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includes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substring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9. slice(): </a:t>
            </a:r>
            <a:r>
              <a:rPr lang="en-US" sz="1900" dirty="0"/>
              <a:t>Extracts a section of a string and returns it as a new string.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slice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startIndex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endIndex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10. replace(): </a:t>
            </a:r>
            <a:r>
              <a:rPr lang="en-US" sz="1900" dirty="0"/>
              <a:t>Replaces the first occurrence of a specified substring with another.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string.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replace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searchValue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newValue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11. </a:t>
            </a:r>
            <a:r>
              <a:rPr lang="en-US" sz="1900" b="1" dirty="0" err="1">
                <a:latin typeface="Google Sans"/>
              </a:rPr>
              <a:t>replaceAll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1900" dirty="0"/>
              <a:t>Replaces all occurrences of a specified substring with another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739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arrays in javascript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Array</a:t>
            </a:r>
            <a:r>
              <a:rPr lang="en-US" sz="2000" dirty="0">
                <a:latin typeface="Google Sans"/>
              </a:rPr>
              <a:t>: An array is a collection of multiple values stored in a single variable.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Google Sans"/>
              </a:rPr>
              <a:t>In simple words we can say that array is collection of data which may be homogenous and heterogenous.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Types of Arrays</a:t>
            </a:r>
            <a:r>
              <a:rPr lang="en-US" sz="2000" b="1" dirty="0">
                <a:latin typeface="Google Sans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ogle Sans"/>
              </a:rPr>
              <a:t>	1. Homogenous Array: </a:t>
            </a:r>
            <a:r>
              <a:rPr lang="en-US" sz="2000" dirty="0">
                <a:latin typeface="Google Sans"/>
              </a:rPr>
              <a:t>The array which contains same type of elements.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ogle Sans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Google Sans"/>
              </a:rPr>
              <a:t>Example</a:t>
            </a:r>
            <a:r>
              <a:rPr lang="en-US" sz="2000" dirty="0">
                <a:latin typeface="Google Sans"/>
              </a:rPr>
              <a:t>: All Numbers, All Strings, etc.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Google Sans"/>
              </a:rPr>
              <a:t>	</a:t>
            </a:r>
            <a:r>
              <a:rPr lang="en-US" sz="2000" b="1" dirty="0">
                <a:latin typeface="Google Sans"/>
              </a:rPr>
              <a:t>2. Heterogenous Array: </a:t>
            </a:r>
            <a:r>
              <a:rPr lang="en-US" sz="2000" dirty="0">
                <a:latin typeface="Google Sans"/>
              </a:rPr>
              <a:t>The array which contains different type of elements.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ogle Sans"/>
              </a:rPr>
              <a:t>		</a:t>
            </a:r>
            <a:r>
              <a:rPr lang="en-US" sz="2000" dirty="0">
                <a:solidFill>
                  <a:srgbClr val="FF0000"/>
                </a:solidFill>
                <a:latin typeface="Google Sans"/>
              </a:rPr>
              <a:t>Example</a:t>
            </a:r>
            <a:r>
              <a:rPr lang="en-US" sz="2000" dirty="0">
                <a:latin typeface="Google Sans"/>
              </a:rPr>
              <a:t>: Combination of numbers, strings, etc.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ogle Sans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20519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How to create array in javascript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We can create array by using </a:t>
            </a:r>
            <a:r>
              <a:rPr lang="en-US" sz="2000" b="1" dirty="0">
                <a:latin typeface="+mj-lt"/>
              </a:rPr>
              <a:t>Array Literal </a:t>
            </a:r>
            <a:r>
              <a:rPr lang="en-US" sz="2000" dirty="0">
                <a:latin typeface="+mj-lt"/>
              </a:rPr>
              <a:t>(</a:t>
            </a:r>
            <a:r>
              <a:rPr lang="en-US" sz="2000" b="1" dirty="0">
                <a:latin typeface="+mj-lt"/>
              </a:rPr>
              <a:t>[ ]</a:t>
            </a:r>
            <a:r>
              <a:rPr lang="en-US" sz="2000" dirty="0">
                <a:latin typeface="+mj-lt"/>
              </a:rPr>
              <a:t>).</a:t>
            </a:r>
            <a:r>
              <a:rPr lang="en-US" sz="2000" b="1" dirty="0">
                <a:latin typeface="+mj-lt"/>
              </a:rPr>
              <a:t>	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most common and straightforward way to create arrays is by using array literals.</a:t>
            </a:r>
            <a:r>
              <a:rPr lang="en-US" sz="2000" b="1" dirty="0">
                <a:latin typeface="Google Sans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3548605"/>
            <a:ext cx="7573432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Accessing Elements of an Array</a:t>
            </a:r>
            <a:endParaRPr lang="en-US" b="1" dirty="0">
              <a:latin typeface="Google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49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We can access array elements by using their index value.</a:t>
            </a:r>
            <a:endParaRPr lang="en-US" sz="2000" b="1" dirty="0">
              <a:latin typeface="Google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57" y="3033498"/>
            <a:ext cx="7544853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1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Array – length property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length</a:t>
            </a:r>
            <a:r>
              <a:rPr lang="en-US" sz="2000" dirty="0">
                <a:latin typeface="Google Sans"/>
              </a:rPr>
              <a:t>: The </a:t>
            </a:r>
            <a:r>
              <a:rPr lang="en-US" sz="2000" i="1" dirty="0">
                <a:solidFill>
                  <a:srgbClr val="FF0000"/>
                </a:solidFill>
                <a:latin typeface="Google Sans"/>
              </a:rPr>
              <a:t>length </a:t>
            </a:r>
            <a:r>
              <a:rPr lang="en-US" sz="2000" dirty="0">
                <a:latin typeface="Google Sans"/>
              </a:rPr>
              <a:t>property of an array in javascript returns the numbers of elements in the array. (count)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138" y="3554134"/>
            <a:ext cx="513469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3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History of JavaScript (JS)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95854"/>
            <a:ext cx="8106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1995</a:t>
            </a:r>
            <a:r>
              <a:rPr lang="en-US" sz="2000" dirty="0"/>
              <a:t> – </a:t>
            </a:r>
            <a:r>
              <a:rPr lang="en-US" sz="2000" b="1" dirty="0"/>
              <a:t>Brendan </a:t>
            </a:r>
            <a:r>
              <a:rPr lang="en-US" sz="2000" b="1" dirty="0" err="1"/>
              <a:t>Eich</a:t>
            </a:r>
            <a:r>
              <a:rPr lang="en-US" sz="2000" b="1" dirty="0"/>
              <a:t> </a:t>
            </a:r>
            <a:r>
              <a:rPr lang="en-US" sz="2000" dirty="0"/>
              <a:t>created JavaScript in </a:t>
            </a:r>
            <a:r>
              <a:rPr lang="en-US" sz="2000" b="1" dirty="0"/>
              <a:t>just 10 days</a:t>
            </a:r>
            <a:r>
              <a:rPr lang="en-US" sz="2000" dirty="0"/>
              <a:t> while working at Netscape.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A1D4-0064-4DAB-9EA4-BC376074F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71" t="6434" r="-691"/>
          <a:stretch/>
        </p:blipFill>
        <p:spPr>
          <a:xfrm>
            <a:off x="8942677" y="2090202"/>
            <a:ext cx="2818504" cy="2763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9" y="3276745"/>
            <a:ext cx="7582958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5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Array Methods in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84" y="1910623"/>
            <a:ext cx="7785431" cy="47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array Methods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130" y="1837593"/>
            <a:ext cx="1212166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900" b="1" dirty="0">
                <a:latin typeface="Google Sans"/>
              </a:rPr>
              <a:t>push()</a:t>
            </a:r>
            <a:r>
              <a:rPr lang="en-US" sz="1900" dirty="0">
                <a:latin typeface="Google Sans"/>
              </a:rPr>
              <a:t>: </a:t>
            </a:r>
            <a:r>
              <a:rPr lang="en-US" sz="2000" dirty="0"/>
              <a:t>Adds one or more elements to the end of an array and returns the new length of the array.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push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ele1, ele2, ele3, ….,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eleN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dirty="0">
              <a:solidFill>
                <a:srgbClr val="FF000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2.    pop(): </a:t>
            </a:r>
            <a:r>
              <a:rPr lang="en-US" sz="2000" dirty="0"/>
              <a:t>Removes the last element from an array and returns it.</a:t>
            </a:r>
          </a:p>
          <a:p>
            <a:pPr lvl="1">
              <a:lnSpc>
                <a:spcPct val="150000"/>
              </a:lnSpc>
            </a:pP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pop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sz="1900" b="1" dirty="0">
                <a:latin typeface="Google Sans"/>
              </a:rPr>
              <a:t>shift(): </a:t>
            </a:r>
            <a:r>
              <a:rPr lang="en-US" sz="2000" dirty="0"/>
              <a:t>Removes the first element from an array and returns it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Google Sans"/>
              </a:rPr>
              <a:t>       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shift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en-US" sz="1900" b="1" dirty="0" err="1">
                <a:latin typeface="Google Sans"/>
              </a:rPr>
              <a:t>unshift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2000" dirty="0"/>
              <a:t>Adds one or more elements to the beginning of an array and returns the new length of the array.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Google Sans"/>
              </a:rPr>
              <a:t>       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unshift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ele1, ele2, ele3, ….,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eleN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1900" b="1" dirty="0">
                <a:latin typeface="Google Sans"/>
              </a:rPr>
              <a:t>slice(): </a:t>
            </a:r>
            <a:r>
              <a:rPr lang="en-US" sz="1900" dirty="0">
                <a:latin typeface="+mj-lt"/>
              </a:rPr>
              <a:t>Removes the array elements according to the starting index and ending index.</a:t>
            </a:r>
            <a:r>
              <a:rPr lang="en-US" sz="2000" b="1" dirty="0">
                <a:latin typeface="Google Sans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Google Sans"/>
              </a:rPr>
              <a:t>       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slice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startIndex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endIndex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47256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array Methods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130" y="1872761"/>
            <a:ext cx="11271739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6. splice(): </a:t>
            </a:r>
            <a:r>
              <a:rPr lang="en-US" sz="2000" dirty="0"/>
              <a:t>Changes the contents of an array by removing, replacing, or adding elements.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splice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(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startIndex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deleteCount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, ele1, ele2, …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eleN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);  </a:t>
            </a:r>
            <a:r>
              <a:rPr lang="en-US" sz="1900" dirty="0">
                <a:solidFill>
                  <a:srgbClr val="7030A0"/>
                </a:solidFill>
                <a:latin typeface="Google Sans"/>
              </a:rPr>
              <a:t>[separator – “”, “ “, “  “]</a:t>
            </a:r>
            <a:endParaRPr lang="en-US" sz="1900" b="1" dirty="0">
              <a:solidFill>
                <a:srgbClr val="7030A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7. </a:t>
            </a:r>
            <a:r>
              <a:rPr lang="en-US" sz="1900" b="1" dirty="0" err="1">
                <a:latin typeface="Google Sans"/>
              </a:rPr>
              <a:t>concat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2000" dirty="0"/>
              <a:t>Merges two or more arrays into a new array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concat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array1, array2, array3,….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arrayN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8. reverse(): </a:t>
            </a:r>
            <a:r>
              <a:rPr lang="en-US" sz="2000" dirty="0"/>
              <a:t>Reverses the order of elements in an array.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reverse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9. join(): </a:t>
            </a:r>
            <a:r>
              <a:rPr lang="en-US" sz="2000" dirty="0"/>
              <a:t>Joins all elements of an array into a string, separated by a specified separator.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join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separator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10. includes(): </a:t>
            </a:r>
            <a:r>
              <a:rPr lang="en-US" sz="2000" dirty="0"/>
              <a:t>Determines whether an array includes a certain element.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includes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searchElement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, 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fromIndex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577014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array Methods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130" y="1872761"/>
            <a:ext cx="112717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11. </a:t>
            </a:r>
            <a:r>
              <a:rPr lang="en-US" sz="1900" b="1" dirty="0" err="1">
                <a:latin typeface="Google Sans"/>
              </a:rPr>
              <a:t>indexOf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1900" dirty="0">
                <a:latin typeface="+mj-lt"/>
              </a:rPr>
              <a:t>Returns the first index of a specified element in the array, or </a:t>
            </a:r>
            <a:r>
              <a:rPr lang="en-US" sz="1900" dirty="0">
                <a:solidFill>
                  <a:srgbClr val="FF0000"/>
                </a:solidFill>
                <a:latin typeface="+mj-lt"/>
              </a:rPr>
              <a:t>-1 </a:t>
            </a:r>
            <a:r>
              <a:rPr lang="en-US" sz="1900" dirty="0">
                <a:latin typeface="+mj-lt"/>
              </a:rPr>
              <a:t>if not found.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array.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indexOf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(</a:t>
            </a:r>
            <a:r>
              <a:rPr lang="en-US" sz="1900" dirty="0" err="1">
                <a:solidFill>
                  <a:srgbClr val="00B050"/>
                </a:solidFill>
                <a:latin typeface="Google Sans"/>
              </a:rPr>
              <a:t>searchElement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; </a:t>
            </a:r>
            <a:endParaRPr lang="en-US" sz="1900" b="1" dirty="0">
              <a:solidFill>
                <a:srgbClr val="7030A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12. </a:t>
            </a:r>
            <a:r>
              <a:rPr lang="en-US" sz="1900" b="1" dirty="0" err="1">
                <a:latin typeface="Google Sans"/>
              </a:rPr>
              <a:t>isArray</a:t>
            </a:r>
            <a:r>
              <a:rPr lang="en-US" sz="1900" b="1" dirty="0">
                <a:latin typeface="Google Sans"/>
              </a:rPr>
              <a:t>(): </a:t>
            </a:r>
            <a:r>
              <a:rPr lang="en-US" sz="1900" dirty="0"/>
              <a:t>The </a:t>
            </a:r>
            <a:r>
              <a:rPr lang="en-US" sz="1900" b="1" i="1" dirty="0" err="1"/>
              <a:t>Array.isArray</a:t>
            </a:r>
            <a:r>
              <a:rPr lang="en-US" sz="1900" b="1" i="1" dirty="0"/>
              <a:t>() </a:t>
            </a:r>
            <a:r>
              <a:rPr lang="en-US" sz="1900" dirty="0"/>
              <a:t>method checks if a given value is an array or not.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b="1" dirty="0" err="1">
                <a:solidFill>
                  <a:srgbClr val="7030A0"/>
                </a:solidFill>
                <a:latin typeface="Google Sans"/>
              </a:rPr>
              <a:t>Array</a:t>
            </a:r>
            <a:r>
              <a:rPr lang="en-US" sz="1900" dirty="0" err="1">
                <a:latin typeface="Google Sans"/>
              </a:rPr>
              <a:t>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isArray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array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latin typeface="Google Sans"/>
              </a:rPr>
              <a:t>;</a:t>
            </a:r>
            <a:endParaRPr lang="en-US" sz="1900" b="1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107227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958885"/>
            <a:ext cx="10993549" cy="1475013"/>
          </a:xfrm>
        </p:spPr>
        <p:txBody>
          <a:bodyPr anchor="ctr">
            <a:normAutofit/>
          </a:bodyPr>
          <a:lstStyle/>
          <a:p>
            <a:r>
              <a:rPr lang="en-US" sz="8800" dirty="0"/>
              <a:t>DAY-04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190" y="3174022"/>
            <a:ext cx="10993549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Topics Covered</a:t>
            </a:r>
            <a:r>
              <a:rPr lang="en-US" dirty="0">
                <a:solidFill>
                  <a:schemeClr val="bg1"/>
                </a:solidFill>
              </a:rPr>
              <a:t> : –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Objects in Javascript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What is an object?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How to create an object?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How to access an object?</a:t>
            </a:r>
          </a:p>
          <a:p>
            <a:pPr marL="857250" lvl="1" indent="-400050">
              <a:buFont typeface="+mj-lt"/>
              <a:buAutoNum type="romanL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Object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Keys()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Values()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Entries()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Advanced Array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map()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filter()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reduce()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Destructuring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Array Destructuring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Object Destructuring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Spread and Rest Operator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1629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Objects in javascript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430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Object</a:t>
            </a:r>
            <a:r>
              <a:rPr lang="en-US" sz="2000" dirty="0">
                <a:latin typeface="Google Sans"/>
              </a:rPr>
              <a:t>: </a:t>
            </a:r>
            <a:r>
              <a:rPr lang="en-US" sz="2000" dirty="0">
                <a:latin typeface="+mj-lt"/>
              </a:rPr>
              <a:t>An object is a programmatical representation of real-life entity.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In simple words we can say that object is a collection of multiple different properties in the form of a </a:t>
            </a:r>
            <a:r>
              <a:rPr lang="en-US" sz="2000" b="1" i="1" dirty="0">
                <a:latin typeface="+mj-lt"/>
              </a:rPr>
              <a:t>key-value</a:t>
            </a:r>
            <a:r>
              <a:rPr lang="en-US" sz="2000" dirty="0">
                <a:latin typeface="+mj-lt"/>
              </a:rPr>
              <a:t> pairs.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u="sng" dirty="0">
                <a:latin typeface="Google Sans"/>
              </a:rPr>
              <a:t>Property</a:t>
            </a:r>
            <a:r>
              <a:rPr lang="en-US" sz="2000" dirty="0">
                <a:latin typeface="Google Sans"/>
              </a:rPr>
              <a:t>: </a:t>
            </a:r>
            <a:r>
              <a:rPr lang="en-US" sz="2000" dirty="0">
                <a:latin typeface="+mj-lt"/>
              </a:rPr>
              <a:t>It is the combination of key and value pair.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Where internally all the keys are stored in the form of string.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When you console (print) an object, the keys might not appear in the order you added them.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Objects properties does not follow any specific order.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014" y="3421737"/>
            <a:ext cx="3499340" cy="18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How to create object in javascript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61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We can create object by using </a:t>
            </a:r>
            <a:r>
              <a:rPr lang="en-US" sz="2000" b="1" dirty="0">
                <a:latin typeface="+mj-lt"/>
              </a:rPr>
              <a:t>Object Literal</a:t>
            </a:r>
            <a:r>
              <a:rPr lang="en-US" sz="2000" dirty="0">
                <a:latin typeface="+mj-lt"/>
              </a:rPr>
              <a:t> (</a:t>
            </a:r>
            <a:r>
              <a:rPr lang="en-US" sz="2000" b="1" dirty="0">
                <a:latin typeface="+mj-lt"/>
              </a:rPr>
              <a:t>{ }</a:t>
            </a:r>
            <a:r>
              <a:rPr lang="en-US" sz="2000" dirty="0">
                <a:latin typeface="+mj-lt"/>
              </a:rPr>
              <a:t>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032" y="3257366"/>
            <a:ext cx="5934903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4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How to access object properties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130" y="1907931"/>
            <a:ext cx="112717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There are 2 ways we can access the object properties: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1. By Using Dot 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.</a:t>
            </a:r>
            <a:r>
              <a:rPr lang="en-US" sz="2000" b="1" dirty="0"/>
              <a:t>)</a:t>
            </a:r>
            <a:r>
              <a:rPr lang="en-US" sz="2000" b="1" dirty="0">
                <a:latin typeface="+mj-lt"/>
              </a:rPr>
              <a:t> Notation </a:t>
            </a:r>
            <a:r>
              <a:rPr lang="en-US" sz="2000" dirty="0">
                <a:latin typeface="+mj-lt"/>
              </a:rPr>
              <a:t>: 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/>
              <a:t>The dot notation is the most common way to access properties, but it doesn't work for special keys.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2. </a:t>
            </a:r>
            <a:r>
              <a:rPr lang="en-US" sz="2000" b="1" dirty="0"/>
              <a:t>By Using Square Bracket (</a:t>
            </a:r>
            <a:r>
              <a:rPr lang="en-US" sz="2000" b="1" dirty="0">
                <a:solidFill>
                  <a:srgbClr val="FF0000"/>
                </a:solidFill>
              </a:rPr>
              <a:t>[ ]</a:t>
            </a:r>
            <a:r>
              <a:rPr lang="en-US" sz="2000" b="1" dirty="0"/>
              <a:t>) Notation</a:t>
            </a:r>
            <a:r>
              <a:rPr lang="en-US" sz="2000" dirty="0"/>
              <a:t>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/>
              <a:t>The bracket notation is used when: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/>
              <a:t>The key is dynamic.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/>
              <a:t>The key has special characters or spaces.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romanLcPeriod"/>
            </a:pPr>
            <a:r>
              <a:rPr lang="en-US" sz="2000" dirty="0"/>
              <a:t>The key consist of only number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0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Objects methods in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05" y="1838168"/>
            <a:ext cx="6968803" cy="2070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192" y="3913811"/>
            <a:ext cx="1127173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1. keys(): </a:t>
            </a:r>
            <a:r>
              <a:rPr lang="en-US" sz="1900" dirty="0">
                <a:latin typeface="+mj-lt"/>
              </a:rPr>
              <a:t>The </a:t>
            </a:r>
            <a:r>
              <a:rPr lang="en-US" sz="1900" b="1" i="1" dirty="0" err="1">
                <a:latin typeface="+mj-lt"/>
              </a:rPr>
              <a:t>Object.keys</a:t>
            </a:r>
            <a:r>
              <a:rPr lang="en-US" sz="1900" b="1" i="1" dirty="0">
                <a:latin typeface="+mj-lt"/>
              </a:rPr>
              <a:t>()</a:t>
            </a:r>
            <a:r>
              <a:rPr lang="en-US" sz="1900" dirty="0">
                <a:latin typeface="+mj-lt"/>
              </a:rPr>
              <a:t> methods returns an array with the keys of an object.</a:t>
            </a:r>
            <a:endParaRPr lang="en-US" sz="1900" b="1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 </a:t>
            </a:r>
            <a:r>
              <a:rPr lang="en-US" sz="1900" dirty="0" err="1">
                <a:latin typeface="Google Sans"/>
              </a:rPr>
              <a:t>Object.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keys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obj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; </a:t>
            </a:r>
            <a:endParaRPr lang="en-US" sz="1900" b="1" dirty="0">
              <a:solidFill>
                <a:srgbClr val="7030A0"/>
              </a:solidFill>
              <a:latin typeface="Google Sans"/>
            </a:endParaRP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2. values(): </a:t>
            </a:r>
            <a:r>
              <a:rPr lang="en-US" sz="1900" dirty="0">
                <a:latin typeface="+mj-lt"/>
              </a:rPr>
              <a:t>The </a:t>
            </a:r>
            <a:r>
              <a:rPr lang="en-US" sz="1900" b="1" i="1" dirty="0" err="1">
                <a:latin typeface="+mj-lt"/>
              </a:rPr>
              <a:t>Object.values</a:t>
            </a:r>
            <a:r>
              <a:rPr lang="en-US" sz="1900" b="1" i="1" dirty="0">
                <a:latin typeface="+mj-lt"/>
              </a:rPr>
              <a:t>() </a:t>
            </a:r>
            <a:r>
              <a:rPr lang="en-US" sz="1900" dirty="0">
                <a:latin typeface="+mj-lt"/>
              </a:rPr>
              <a:t>methods returns an array with the values of an object.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</a:t>
            </a:r>
            <a:r>
              <a:rPr lang="en-US" sz="1900" dirty="0" err="1">
                <a:latin typeface="Google Sans"/>
              </a:rPr>
              <a:t>Object.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values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obj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3. entries(): </a:t>
            </a:r>
            <a:r>
              <a:rPr lang="en-US" sz="1900" dirty="0"/>
              <a:t>The </a:t>
            </a:r>
            <a:r>
              <a:rPr lang="en-US" sz="1900" b="1" i="1" dirty="0" err="1"/>
              <a:t>Object.entries</a:t>
            </a:r>
            <a:r>
              <a:rPr lang="en-US" sz="1900" b="1" i="1" dirty="0"/>
              <a:t>() </a:t>
            </a:r>
            <a:r>
              <a:rPr lang="en-US" sz="1900" dirty="0"/>
              <a:t>methods returns each key and value pair in the form of array.</a:t>
            </a:r>
          </a:p>
          <a:p>
            <a:pPr>
              <a:lnSpc>
                <a:spcPct val="150000"/>
              </a:lnSpc>
            </a:pPr>
            <a:r>
              <a:rPr lang="en-US" sz="1900" b="1" dirty="0">
                <a:latin typeface="Google Sans"/>
              </a:rPr>
              <a:t>	</a:t>
            </a:r>
            <a:r>
              <a:rPr lang="en-US" sz="1900" u="sng" dirty="0">
                <a:solidFill>
                  <a:srgbClr val="FF0000"/>
                </a:solidFill>
                <a:latin typeface="Google Sans"/>
              </a:rPr>
              <a:t>Syntax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 - </a:t>
            </a:r>
            <a:r>
              <a:rPr lang="en-US" sz="1900" dirty="0" err="1">
                <a:latin typeface="Google Sans"/>
              </a:rPr>
              <a:t>Object.</a:t>
            </a:r>
            <a:r>
              <a:rPr lang="en-US" sz="1900" dirty="0" err="1">
                <a:solidFill>
                  <a:srgbClr val="0070C0"/>
                </a:solidFill>
                <a:latin typeface="Google Sans"/>
              </a:rPr>
              <a:t>entries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(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obj</a:t>
            </a:r>
            <a:r>
              <a:rPr lang="en-US" sz="1900" dirty="0">
                <a:solidFill>
                  <a:srgbClr val="0070C0"/>
                </a:solidFill>
                <a:latin typeface="Google Sans"/>
              </a:rPr>
              <a:t>)</a:t>
            </a:r>
            <a:r>
              <a:rPr lang="en-US" sz="1900" dirty="0">
                <a:solidFill>
                  <a:srgbClr val="00B050"/>
                </a:solidFill>
                <a:latin typeface="Google Sans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74096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Advanced array methods (Iteration methods)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271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Google Sans"/>
              </a:rPr>
              <a:t>Q. What are Array Iteration Methods?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Array iteration methods are built-in functions that allow us to loop through arrays and perform specific operations on each element.</a:t>
            </a:r>
            <a:endParaRPr lang="en-US" sz="2000" dirty="0">
              <a:latin typeface="Google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52" y="3966639"/>
            <a:ext cx="762106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3578" y="1951892"/>
            <a:ext cx="11254154" cy="47566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History of JavaScript (JS)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730" y="2093641"/>
            <a:ext cx="6578845" cy="44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9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1. map()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9615" y="2048608"/>
            <a:ext cx="11500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map(): </a:t>
            </a:r>
            <a:r>
              <a:rPr lang="en-US" sz="2000" dirty="0">
                <a:latin typeface="+mj-lt"/>
              </a:rPr>
              <a:t>The map() method creates a new array by applying a given function to every element in the array.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It does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not</a:t>
            </a:r>
            <a:r>
              <a:rPr lang="en-US" sz="2000" dirty="0">
                <a:latin typeface="+mj-lt"/>
              </a:rPr>
              <a:t> modify the original array.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Instead of it will create a new array.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58" y="3725544"/>
            <a:ext cx="6639852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2. filter()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500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filter(): </a:t>
            </a:r>
            <a:r>
              <a:rPr lang="en-US" sz="2000" dirty="0">
                <a:latin typeface="+mj-lt"/>
              </a:rPr>
              <a:t>The filter() method creates a new array containing all the elements that pass a certain condition.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If the callback function returns  </a:t>
            </a:r>
            <a:r>
              <a:rPr lang="en-US" sz="2000" b="1" dirty="0">
                <a:solidFill>
                  <a:srgbClr val="FF0000"/>
                </a:solidFill>
              </a:rPr>
              <a:t>true</a:t>
            </a:r>
            <a:r>
              <a:rPr lang="en-US" sz="2000" dirty="0"/>
              <a:t> for an element, that element is included in the new array; otherwise, it is excluded.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It will return a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new array </a:t>
            </a:r>
            <a:r>
              <a:rPr lang="en-US" sz="2000" dirty="0">
                <a:latin typeface="+mj-lt"/>
              </a:rPr>
              <a:t>containing elements that satisfy the condition.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30" y="3959768"/>
            <a:ext cx="6412986" cy="266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3. reduce()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500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reduce(): </a:t>
            </a:r>
            <a:r>
              <a:rPr lang="en-US" sz="2000" dirty="0">
                <a:latin typeface="+mj-lt"/>
              </a:rPr>
              <a:t>The reduce() method executes a reducer function on each element of array, resulting in a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     single output.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callback function takes four arguments: </a:t>
            </a:r>
            <a:r>
              <a:rPr lang="en-US" sz="2000" i="1" dirty="0">
                <a:solidFill>
                  <a:srgbClr val="0070C0"/>
                </a:solidFill>
              </a:rPr>
              <a:t>accumulator</a:t>
            </a:r>
            <a:r>
              <a:rPr lang="en-US" sz="2000" i="1" dirty="0"/>
              <a:t>,</a:t>
            </a:r>
            <a:r>
              <a:rPr lang="en-US" sz="2000" dirty="0"/>
              <a:t> </a:t>
            </a:r>
            <a:r>
              <a:rPr lang="en-US" sz="2000" i="1" dirty="0" err="1">
                <a:solidFill>
                  <a:srgbClr val="0070C0"/>
                </a:solidFill>
              </a:rPr>
              <a:t>currentValue</a:t>
            </a:r>
            <a:r>
              <a:rPr lang="en-US" sz="2000" dirty="0"/>
              <a:t>, </a:t>
            </a:r>
            <a:r>
              <a:rPr lang="en-US" sz="2000" i="1" dirty="0" err="1">
                <a:solidFill>
                  <a:srgbClr val="0070C0"/>
                </a:solidFill>
              </a:rPr>
              <a:t>currentIndex</a:t>
            </a:r>
            <a:r>
              <a:rPr lang="en-US" sz="2000" dirty="0"/>
              <a:t>, and the </a:t>
            </a:r>
            <a:r>
              <a:rPr lang="en-US" sz="2000" i="1" dirty="0">
                <a:solidFill>
                  <a:srgbClr val="0070C0"/>
                </a:solidFill>
              </a:rPr>
              <a:t>array</a:t>
            </a:r>
            <a:r>
              <a:rPr lang="en-US" sz="2000" dirty="0"/>
              <a:t> itself.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Ideally it is used for sum, product or other computation.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885274"/>
            <a:ext cx="661127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4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4. </a:t>
            </a:r>
            <a:r>
              <a:rPr lang="en-US" b="1" dirty="0" err="1">
                <a:latin typeface="Google Sans"/>
              </a:rPr>
              <a:t>foreach</a:t>
            </a:r>
            <a:r>
              <a:rPr lang="en-US" b="1" dirty="0">
                <a:latin typeface="Google Sans"/>
              </a:rPr>
              <a:t>()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500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latin typeface="+mj-lt"/>
              </a:rPr>
              <a:t>ForEach</a:t>
            </a:r>
            <a:r>
              <a:rPr lang="en-US" sz="2000" b="1" dirty="0">
                <a:latin typeface="+mj-lt"/>
              </a:rPr>
              <a:t>(): </a:t>
            </a:r>
            <a:r>
              <a:rPr lang="en-US" sz="2000" dirty="0">
                <a:latin typeface="+mj-lt"/>
              </a:rPr>
              <a:t>The </a:t>
            </a:r>
            <a:r>
              <a:rPr lang="en-US" sz="2000" dirty="0" err="1">
                <a:latin typeface="+mj-lt"/>
              </a:rPr>
              <a:t>forEach</a:t>
            </a:r>
            <a:r>
              <a:rPr lang="en-US" sz="2000" dirty="0">
                <a:latin typeface="+mj-lt"/>
              </a:rPr>
              <a:t>() </a:t>
            </a:r>
            <a:r>
              <a:rPr lang="en-US" sz="2000" dirty="0"/>
              <a:t>method executes a provided function once for each array element.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does not return a new array it will modify the original array.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does not return anything. (undefined)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3636888"/>
            <a:ext cx="6382641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7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Destructuring in javascript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500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Destructuring: </a:t>
            </a:r>
            <a:r>
              <a:rPr lang="en-US" sz="2000" dirty="0">
                <a:latin typeface="+mj-lt"/>
              </a:rPr>
              <a:t>Destructuring means breaking a big structure like an array or object into smaller pieces (variables) easily.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In simple words </a:t>
            </a:r>
            <a:r>
              <a:rPr lang="en-US" sz="2000" dirty="0"/>
              <a:t>destructuring means to break down the complex structure into simpler parts.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3724093"/>
            <a:ext cx="6106377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1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1. Array Destructuring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350869" cy="96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Array Destructuring: </a:t>
            </a:r>
            <a:r>
              <a:rPr lang="en-US" sz="2000" dirty="0">
                <a:latin typeface="+mj-lt"/>
              </a:rPr>
              <a:t>Destructuring helps us to extract the elements from the arrays and store inside variables.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3489995"/>
            <a:ext cx="6144482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2. Object Destructuring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654" y="1863970"/>
            <a:ext cx="11350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Object Destructuring: </a:t>
            </a:r>
            <a:r>
              <a:rPr lang="en-US" sz="2000" dirty="0"/>
              <a:t>It is used to extract the properties of an object and bind them to variable for ease use.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Extracts values from objects and assigns them to variables.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3427357"/>
            <a:ext cx="6125430" cy="2553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653" y="6129883"/>
            <a:ext cx="11350869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+mj-lt"/>
              </a:rPr>
              <a:t>Important Note</a:t>
            </a:r>
            <a:r>
              <a:rPr lang="en-US" sz="2000" b="1" dirty="0">
                <a:latin typeface="+mj-lt"/>
              </a:rPr>
              <a:t>: </a:t>
            </a:r>
            <a:r>
              <a:rPr lang="en-US" sz="2000" b="1" i="1" dirty="0">
                <a:solidFill>
                  <a:srgbClr val="00B050"/>
                </a:solidFill>
              </a:rPr>
              <a:t>In object destructuring we have to pass the actual key names as a variables.</a:t>
            </a:r>
            <a:r>
              <a:rPr lang="en-US" sz="2000" b="1" i="1" dirty="0">
                <a:solidFill>
                  <a:srgbClr val="00B050"/>
                </a:solidFill>
                <a:latin typeface="+mj-lt"/>
              </a:rPr>
              <a:t> </a:t>
            </a:r>
            <a:endParaRPr lang="en-US" sz="20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6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rest parameter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565" y="2048609"/>
            <a:ext cx="113508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1. Rest Parameter: 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It will collects all remaining parameters in an array.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rest parameter is used when defining a function to gather all remaining arguments into an array.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This allows you to handle an indefinite number of arguments.</a:t>
            </a:r>
            <a:r>
              <a:rPr lang="en-US" sz="2000" dirty="0">
                <a:latin typeface="+mj-lt"/>
              </a:rPr>
              <a:t> 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is used inside a </a:t>
            </a:r>
            <a:r>
              <a:rPr lang="en-US" sz="2000" b="1" dirty="0"/>
              <a:t>function definition.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Rest Parameter - Left Hand Side of the equation or in Function Definition it is consider as the Rest Parameter.</a:t>
            </a: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Syntax: (</a:t>
            </a:r>
            <a:r>
              <a:rPr lang="en-US" sz="2000" b="1" dirty="0">
                <a:solidFill>
                  <a:srgbClr val="00B050"/>
                </a:solidFill>
              </a:rPr>
              <a:t>…ref_var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75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Spread Operator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0565" y="2048609"/>
            <a:ext cx="11350869" cy="430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2. Spread Operator: </a:t>
            </a:r>
            <a:endParaRPr lang="en-US" sz="2000" dirty="0"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spread operator is used to </a:t>
            </a:r>
            <a:r>
              <a:rPr lang="en-US" sz="2000" b="1" i="1" dirty="0"/>
              <a:t>spread</a:t>
            </a:r>
            <a:r>
              <a:rPr lang="en-US" sz="2000" dirty="0"/>
              <a:t> or </a:t>
            </a:r>
            <a:r>
              <a:rPr lang="en-US" sz="2000" b="1" i="1" dirty="0"/>
              <a:t>unpack</a:t>
            </a:r>
            <a:r>
              <a:rPr lang="en-US" sz="2000" dirty="0"/>
              <a:t> the elements of an array (or object) into individual elements.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is used inside a </a:t>
            </a:r>
            <a:r>
              <a:rPr lang="en-US" sz="2000" b="1" i="1" dirty="0"/>
              <a:t>function call</a:t>
            </a:r>
            <a:r>
              <a:rPr lang="en-US" sz="2000" dirty="0"/>
              <a:t>, or when copying arrays/objects.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Spread Operator - Right Hand Side of the equation or in function call.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Syntax: (</a:t>
            </a:r>
            <a:r>
              <a:rPr lang="en-US" sz="2000" b="1" dirty="0">
                <a:solidFill>
                  <a:srgbClr val="00B050"/>
                </a:solidFill>
              </a:rPr>
              <a:t>…ref_var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Example: </a:t>
            </a:r>
            <a:r>
              <a:rPr lang="en-US" sz="2000" dirty="0"/>
              <a:t>Arrays, Objects, etc.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3690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JSON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0565" y="2048609"/>
            <a:ext cx="11350869" cy="369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JSON: </a:t>
            </a:r>
            <a:r>
              <a:rPr lang="en-US" sz="2000" dirty="0">
                <a:latin typeface="+mj-lt"/>
              </a:rPr>
              <a:t>JSON stands for Javascript Object Notation.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is a format for structuring data</a:t>
            </a:r>
            <a:endParaRPr lang="en-US" sz="2000" b="1" dirty="0"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represents data as key-value pairs and supports data structures like objects and arrays.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Key Terms</a:t>
            </a:r>
            <a:r>
              <a:rPr lang="en-US" sz="2000" dirty="0"/>
              <a:t>: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Collection</a:t>
            </a:r>
            <a:r>
              <a:rPr lang="en-US" sz="2000" dirty="0"/>
              <a:t>: A collection of documents.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Document</a:t>
            </a:r>
            <a:r>
              <a:rPr lang="en-US" sz="2000" dirty="0"/>
              <a:t>: A collection of fields (fields are key-value pairs).</a:t>
            </a:r>
          </a:p>
        </p:txBody>
      </p:sp>
    </p:spTree>
    <p:extLst>
      <p:ext uri="{BB962C8B-B14F-4D97-AF65-F5344CB8AC3E}">
        <p14:creationId xmlns:p14="http://schemas.microsoft.com/office/powerpoint/2010/main" val="35322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JS Engines of Different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9C1E2-0847-4066-9636-F5EABBF2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4" y="1970254"/>
            <a:ext cx="4386697" cy="454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How to Create JSON?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981" y="2607633"/>
            <a:ext cx="50922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Rules for JSON</a:t>
            </a:r>
            <a:r>
              <a:rPr lang="en-US" sz="2000" dirty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Data is represented as key-value pairs.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Keys must be strings enclosed in double quotes.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Values can be strings, numbers, objects, arrays, booleans, or null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716" y="2704350"/>
            <a:ext cx="5966541" cy="31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JSON methods in javascript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40" y="1965795"/>
            <a:ext cx="11369919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There are 2 main popular JSON methods used widely</a:t>
            </a:r>
            <a:r>
              <a:rPr lang="en-US" sz="2000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6" y="3054394"/>
            <a:ext cx="66303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4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JSON methods in javascript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1. </a:t>
            </a:r>
            <a:r>
              <a:rPr lang="en-US" sz="2000" b="1" dirty="0" err="1"/>
              <a:t>JSON.parse</a:t>
            </a:r>
            <a:r>
              <a:rPr lang="en-US" sz="2000" b="1" dirty="0"/>
              <a:t>()</a:t>
            </a:r>
            <a:r>
              <a:rPr lang="en-US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JSON.parse</a:t>
            </a:r>
            <a:r>
              <a:rPr lang="en-US" sz="2000" dirty="0"/>
              <a:t>() converts a JSON string to a Javascript object.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accepts a JSON string as a input.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receiving data from a web server, the data is always a string.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3" y="3950851"/>
            <a:ext cx="6639852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5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JSON methods in javascript</a:t>
            </a:r>
            <a:endParaRPr lang="en-US" b="1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2. </a:t>
            </a:r>
            <a:r>
              <a:rPr lang="en-US" sz="2000" b="1" dirty="0" err="1"/>
              <a:t>JSON.stringify</a:t>
            </a:r>
            <a:r>
              <a:rPr lang="en-US" sz="2000" b="1" dirty="0"/>
              <a:t>()</a:t>
            </a:r>
            <a:r>
              <a:rPr lang="en-US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JSON.stringify</a:t>
            </a:r>
            <a:r>
              <a:rPr lang="en-US" sz="2000" dirty="0"/>
              <a:t>() converts a JSON object to a Javascript strings.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It accepts a JSON object as a input.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sending data to a web server, the data has to be a string format.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5" y="3920444"/>
            <a:ext cx="660174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958885"/>
            <a:ext cx="10993549" cy="1475013"/>
          </a:xfrm>
        </p:spPr>
        <p:txBody>
          <a:bodyPr anchor="ctr">
            <a:normAutofit/>
          </a:bodyPr>
          <a:lstStyle/>
          <a:p>
            <a:r>
              <a:rPr lang="en-US" sz="8800" dirty="0"/>
              <a:t>DAY-05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190" y="3174022"/>
            <a:ext cx="10993549" cy="34163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Topics Covered</a:t>
            </a:r>
            <a:r>
              <a:rPr lang="en-US" dirty="0">
                <a:solidFill>
                  <a:schemeClr val="bg1"/>
                </a:solidFill>
              </a:rPr>
              <a:t> : –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JS Modules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Synchronous and Asynchronous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Timing Functions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setTimeout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setInterval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clearTimeout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clearInterval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Fetch API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Async</a:t>
            </a:r>
            <a:r>
              <a:rPr lang="en-US" dirty="0">
                <a:solidFill>
                  <a:schemeClr val="bg1"/>
                </a:solidFill>
              </a:rPr>
              <a:t> and Await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BOM 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Window Object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Window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alert(), prompt(), confirm()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Local Storage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Session Storage</a:t>
            </a:r>
          </a:p>
        </p:txBody>
      </p:sp>
    </p:spTree>
    <p:extLst>
      <p:ext uri="{BB962C8B-B14F-4D97-AF65-F5344CB8AC3E}">
        <p14:creationId xmlns:p14="http://schemas.microsoft.com/office/powerpoint/2010/main" val="39908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Javascript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JS Modules:</a:t>
            </a:r>
            <a:r>
              <a:rPr lang="en-US" sz="2000" dirty="0"/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Modules are a way to split and organize JavaScript code into smaller, reusable pieces.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Instead of writing all the code in one large file, you can break down it into smaller files (modules) and then </a:t>
            </a:r>
            <a:r>
              <a:rPr lang="en-US" sz="2000" dirty="0">
                <a:solidFill>
                  <a:srgbClr val="FF0000"/>
                </a:solidFill>
              </a:rPr>
              <a:t>import/export</a:t>
            </a:r>
            <a:r>
              <a:rPr lang="en-US" sz="2000" dirty="0"/>
              <a:t> functionalities between them.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4" y="3986018"/>
            <a:ext cx="636358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How to make </a:t>
            </a:r>
            <a:r>
              <a:rPr lang="en-US" b="1" dirty="0" err="1">
                <a:latin typeface="Google Sans"/>
              </a:rPr>
              <a:t>js</a:t>
            </a:r>
            <a:r>
              <a:rPr lang="en-US" b="1" dirty="0">
                <a:latin typeface="Google Sans"/>
              </a:rPr>
              <a:t> files as modules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By default, browsers do not treat JavaScript files as ES6 modules.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When working with ES6 modules in the browser, you need to specify </a:t>
            </a:r>
            <a:r>
              <a:rPr lang="en-US" sz="2000" b="1" dirty="0">
                <a:solidFill>
                  <a:srgbClr val="FF0000"/>
                </a:solidFill>
              </a:rPr>
              <a:t>type="module" </a:t>
            </a:r>
            <a:r>
              <a:rPr lang="en-US" sz="2000" dirty="0"/>
              <a:t>in your    </a:t>
            </a:r>
            <a:r>
              <a:rPr lang="en-US" sz="2000" b="1" dirty="0">
                <a:solidFill>
                  <a:srgbClr val="FF0000"/>
                </a:solidFill>
              </a:rPr>
              <a:t>&lt;script &gt; </a:t>
            </a:r>
            <a:r>
              <a:rPr lang="en-US" sz="2000" dirty="0"/>
              <a:t>tag.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5" y="3535051"/>
            <a:ext cx="6449325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1. Default Export and import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039" y="1881491"/>
            <a:ext cx="11369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 module can have </a:t>
            </a:r>
            <a:r>
              <a:rPr lang="en-US" sz="2000" b="1" dirty="0">
                <a:solidFill>
                  <a:srgbClr val="FF0000"/>
                </a:solidFill>
              </a:rPr>
              <a:t>only one default export</a:t>
            </a:r>
            <a:r>
              <a:rPr lang="en-US" sz="2000" dirty="0"/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</a:t>
            </a:r>
            <a:r>
              <a:rPr lang="en-US" sz="2000" dirty="0" err="1"/>
              <a:t>donʼt</a:t>
            </a:r>
            <a:r>
              <a:rPr lang="en-US" sz="2000" dirty="0"/>
              <a:t> need to use </a:t>
            </a:r>
            <a:r>
              <a:rPr lang="en-US" sz="2000" dirty="0">
                <a:solidFill>
                  <a:srgbClr val="FF0000"/>
                </a:solidFill>
              </a:rPr>
              <a:t>{}</a:t>
            </a:r>
            <a:r>
              <a:rPr lang="en-US" sz="2000" dirty="0"/>
              <a:t> curly braces when importing it.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8" y="3400451"/>
            <a:ext cx="11242890" cy="29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2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2. Named Export and import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918" y="1881491"/>
            <a:ext cx="11369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can </a:t>
            </a:r>
            <a:r>
              <a:rPr lang="en-US" sz="2000" b="1" dirty="0">
                <a:solidFill>
                  <a:srgbClr val="FF0000"/>
                </a:solidFill>
              </a:rPr>
              <a:t>export multiple items </a:t>
            </a:r>
            <a:r>
              <a:rPr lang="en-US" sz="2000" dirty="0"/>
              <a:t>from a module using named exports.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When importing, you must use the </a:t>
            </a:r>
            <a:r>
              <a:rPr lang="en-US" sz="2000" b="1" dirty="0">
                <a:solidFill>
                  <a:srgbClr val="00B050"/>
                </a:solidFill>
              </a:rPr>
              <a:t>exact name </a:t>
            </a:r>
            <a:r>
              <a:rPr lang="en-US" sz="2000" dirty="0"/>
              <a:t>inside curly braces </a:t>
            </a:r>
            <a:r>
              <a:rPr lang="en-US" sz="2000" dirty="0">
                <a:solidFill>
                  <a:srgbClr val="FF0000"/>
                </a:solidFill>
              </a:rPr>
              <a:t>{}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14" y="3344218"/>
            <a:ext cx="11251223" cy="299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2400" b="1" dirty="0">
                <a:latin typeface="Google Sans"/>
              </a:rPr>
              <a:t>Difference between Synchronous and asynchronous </a:t>
            </a:r>
            <a:r>
              <a:rPr lang="en-US" sz="2400" b="1" dirty="0" err="1">
                <a:latin typeface="Google Sans"/>
              </a:rPr>
              <a:t>js</a:t>
            </a:r>
            <a:endParaRPr lang="en-US" sz="2400" b="1" dirty="0">
              <a:latin typeface="Google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2350961"/>
            <a:ext cx="1139349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Characteristics of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992" y="2066192"/>
            <a:ext cx="11262946" cy="369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oogle Sans"/>
              </a:rPr>
              <a:t>Client-Side Scripting Language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oogle Sans"/>
              </a:rPr>
              <a:t>Dynamically Typed Language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oogle Sans"/>
              </a:rPr>
              <a:t>Weakly Typed Language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oogle Sans"/>
              </a:rPr>
              <a:t>Interpreted Language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Google Sans"/>
              </a:rPr>
              <a:t>Synchronous in Nature (Single-Threaded)</a:t>
            </a:r>
          </a:p>
        </p:txBody>
      </p:sp>
    </p:spTree>
    <p:extLst>
      <p:ext uri="{BB962C8B-B14F-4D97-AF65-F5344CB8AC3E}">
        <p14:creationId xmlns:p14="http://schemas.microsoft.com/office/powerpoint/2010/main" val="175244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Timing functions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918" y="1881491"/>
            <a:ext cx="11369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What is Timing Functions in JS</a:t>
            </a:r>
            <a:r>
              <a:rPr lang="en-US" sz="2000" dirty="0"/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Timing functions in JavaScript allow us to execute a block of code after a certain </a:t>
            </a:r>
            <a:r>
              <a:rPr lang="en-US" sz="2000" b="1" dirty="0"/>
              <a:t>delay</a:t>
            </a:r>
            <a:r>
              <a:rPr lang="en-US" sz="2000" dirty="0"/>
              <a:t> or </a:t>
            </a:r>
            <a:r>
              <a:rPr lang="en-US" sz="2000" b="1" dirty="0"/>
              <a:t>repeatedly</a:t>
            </a:r>
            <a:r>
              <a:rPr lang="en-US" sz="2000" dirty="0"/>
              <a:t> after specific time intervals.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Timing functions essential is used for creating asynchronous tasks in our program.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86" y="3997914"/>
            <a:ext cx="873564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1. </a:t>
            </a:r>
            <a:r>
              <a:rPr lang="en-US" b="1" cap="none" dirty="0" err="1">
                <a:latin typeface="Google Sans"/>
              </a:rPr>
              <a:t>setTimeout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918" y="1881491"/>
            <a:ext cx="11369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b="1" dirty="0" err="1"/>
              <a:t>setTimeout</a:t>
            </a:r>
            <a:r>
              <a:rPr lang="en-US" sz="2000" b="1" dirty="0"/>
              <a:t>() </a:t>
            </a:r>
            <a:r>
              <a:rPr lang="en-US" sz="2000" dirty="0"/>
              <a:t>executes the function once after a specified delay (in milliseconds).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dirty="0" err="1"/>
              <a:t>setTimeout</a:t>
            </a:r>
            <a:r>
              <a:rPr lang="en-US" sz="2000" dirty="0"/>
              <a:t>() is executed only once.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12" y="3280110"/>
            <a:ext cx="5830114" cy="22672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7918" y="5932453"/>
            <a:ext cx="101213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Use case</a:t>
            </a:r>
            <a:r>
              <a:rPr lang="en-US" dirty="0"/>
              <a:t>: Perform a task after some time (e.g., showing a message after 2 seconds).</a:t>
            </a:r>
          </a:p>
        </p:txBody>
      </p:sp>
    </p:spTree>
    <p:extLst>
      <p:ext uri="{BB962C8B-B14F-4D97-AF65-F5344CB8AC3E}">
        <p14:creationId xmlns:p14="http://schemas.microsoft.com/office/powerpoint/2010/main" val="32169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2. </a:t>
            </a:r>
            <a:r>
              <a:rPr lang="en-US" b="1" cap="none" dirty="0" err="1">
                <a:latin typeface="Google Sans"/>
              </a:rPr>
              <a:t>setInterval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918" y="1881491"/>
            <a:ext cx="11369919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</a:t>
            </a:r>
            <a:r>
              <a:rPr lang="en-US" sz="2000" b="1" dirty="0" err="1"/>
              <a:t>setInterval</a:t>
            </a:r>
            <a:r>
              <a:rPr lang="en-US" sz="2000" b="1" dirty="0"/>
              <a:t>() </a:t>
            </a:r>
            <a:r>
              <a:rPr lang="en-US" sz="2000" dirty="0"/>
              <a:t>executes the function repeatedly at specified time intervals (in milliseconds).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6" y="3047849"/>
            <a:ext cx="5792008" cy="2133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7918" y="5805073"/>
            <a:ext cx="9382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Use case</a:t>
            </a:r>
            <a:r>
              <a:rPr lang="en-US" dirty="0"/>
              <a:t>: Perform tasks repeatedly (e.g., updating a countdown or clock).</a:t>
            </a:r>
          </a:p>
        </p:txBody>
      </p:sp>
    </p:spTree>
    <p:extLst>
      <p:ext uri="{BB962C8B-B14F-4D97-AF65-F5344CB8AC3E}">
        <p14:creationId xmlns:p14="http://schemas.microsoft.com/office/powerpoint/2010/main" val="424997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latin typeface="Google Sans"/>
              </a:rPr>
              <a:t> 3. </a:t>
            </a:r>
            <a:r>
              <a:rPr lang="en-US" b="1" cap="none" dirty="0" err="1">
                <a:latin typeface="Google Sans"/>
              </a:rPr>
              <a:t>clearTimeout</a:t>
            </a:r>
            <a:r>
              <a:rPr lang="en-US" b="1" cap="none" dirty="0">
                <a:latin typeface="Google Sans"/>
              </a:rPr>
              <a:t>() </a:t>
            </a:r>
            <a:r>
              <a:rPr lang="en-US" b="1" dirty="0">
                <a:latin typeface="Google Sans"/>
              </a:rPr>
              <a:t>and 4. </a:t>
            </a:r>
            <a:r>
              <a:rPr lang="en-US" b="1" cap="none" dirty="0" err="1">
                <a:latin typeface="Google Sans"/>
              </a:rPr>
              <a:t>clearInterval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919" y="1881491"/>
            <a:ext cx="52943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3. </a:t>
            </a:r>
            <a:r>
              <a:rPr lang="en-US" sz="2000" b="1" dirty="0" err="1"/>
              <a:t>clearTimeout</a:t>
            </a:r>
            <a:r>
              <a:rPr lang="en-US" sz="2000" b="1" dirty="0"/>
              <a:t>(): </a:t>
            </a:r>
            <a:r>
              <a:rPr lang="en-US" sz="2000" dirty="0"/>
              <a:t>The </a:t>
            </a:r>
            <a:r>
              <a:rPr lang="en-US" sz="2000" dirty="0" err="1"/>
              <a:t>clearTimeout</a:t>
            </a:r>
            <a:r>
              <a:rPr lang="en-US" sz="2000" dirty="0"/>
              <a:t>() stops a timeout set by </a:t>
            </a:r>
            <a:r>
              <a:rPr lang="en-US" sz="2000" dirty="0" err="1"/>
              <a:t>setTimeout</a:t>
            </a:r>
            <a:r>
              <a:rPr lang="en-US" sz="2000" dirty="0"/>
              <a:t>().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Use case</a:t>
            </a:r>
            <a:r>
              <a:rPr lang="en-US" sz="2000" dirty="0"/>
              <a:t>: Cancel a delayed task if it's no longer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5835161" y="188149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4. </a:t>
            </a:r>
            <a:r>
              <a:rPr lang="en-US" sz="2000" b="1" dirty="0" err="1"/>
              <a:t>clearInterval</a:t>
            </a:r>
            <a:r>
              <a:rPr lang="en-US" sz="2000" b="1" dirty="0"/>
              <a:t>(): </a:t>
            </a:r>
            <a:r>
              <a:rPr lang="en-US" sz="2000" dirty="0"/>
              <a:t>The </a:t>
            </a:r>
            <a:r>
              <a:rPr lang="en-US" sz="2000" dirty="0" err="1"/>
              <a:t>clearInterval</a:t>
            </a:r>
            <a:r>
              <a:rPr lang="en-US" sz="2000" dirty="0"/>
              <a:t>() stops a repeating task set by </a:t>
            </a:r>
            <a:r>
              <a:rPr lang="en-US" sz="2000" dirty="0" err="1"/>
              <a:t>setInterval</a:t>
            </a:r>
            <a:r>
              <a:rPr lang="en-US" sz="2000" dirty="0"/>
              <a:t>().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Use case</a:t>
            </a:r>
            <a:r>
              <a:rPr lang="en-US" sz="2000" dirty="0"/>
              <a:t>: Stop a repeated action when a condition is met.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4" y="3140135"/>
            <a:ext cx="4738641" cy="1730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93" y="3140135"/>
            <a:ext cx="4942935" cy="1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PROMISES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643" y="2022168"/>
            <a:ext cx="117127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What is a Promise?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 Promise in JavaScript is an object that represents the eventual </a:t>
            </a:r>
            <a:r>
              <a:rPr lang="en-US" sz="2000" b="1" dirty="0">
                <a:solidFill>
                  <a:srgbClr val="00B050"/>
                </a:solidFill>
              </a:rPr>
              <a:t>completion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FF0000"/>
                </a:solidFill>
              </a:rPr>
              <a:t>failure</a:t>
            </a:r>
            <a:r>
              <a:rPr lang="en-US" sz="2000" dirty="0"/>
              <a:t> of an asynchronous operation and its resulting value.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 Promise Object represents the completion or failure of an </a:t>
            </a:r>
            <a:r>
              <a:rPr lang="en-US" sz="2000" b="1" dirty="0">
                <a:solidFill>
                  <a:srgbClr val="FF0000"/>
                </a:solidFill>
              </a:rPr>
              <a:t>asynchronous operation </a:t>
            </a:r>
            <a:r>
              <a:rPr lang="en-US" sz="2000" dirty="0"/>
              <a:t>and its results.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States of a Promise</a:t>
            </a:r>
            <a:r>
              <a:rPr lang="en-US" sz="2000" dirty="0"/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Pending</a:t>
            </a:r>
            <a:r>
              <a:rPr lang="en-US" sz="2000" dirty="0"/>
              <a:t>: The promise is in its initial state, neither fulfilled nor rejected.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Fulfilled</a:t>
            </a:r>
            <a:r>
              <a:rPr lang="en-US" sz="2000" dirty="0"/>
              <a:t>: The promise is successfully completed, and the resulting value is available.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Rejected</a:t>
            </a:r>
            <a:r>
              <a:rPr lang="en-US" sz="2000" dirty="0"/>
              <a:t>: The promise failed, and an error or reason is available.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Settled</a:t>
            </a:r>
            <a:r>
              <a:rPr lang="en-US" sz="2000" dirty="0"/>
              <a:t>: A promise is said to be settled when it is either fulfilled or rejected, but not pending anymore.</a:t>
            </a:r>
          </a:p>
        </p:txBody>
      </p:sp>
    </p:spTree>
    <p:extLst>
      <p:ext uri="{BB962C8B-B14F-4D97-AF65-F5344CB8AC3E}">
        <p14:creationId xmlns:p14="http://schemas.microsoft.com/office/powerpoint/2010/main" val="40076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FETCH API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7904" y="2022168"/>
            <a:ext cx="11712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What is the Fetch API?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fetch API is a modern way provided by browsers to fetch resources from servers (like APIs, files, etc.).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allows you to make network requests and retrieve data (e.g., JSON data from an API or a webpage).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4165583"/>
            <a:ext cx="5696745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HOW TO HANDLE THE PROMISE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643" y="1978207"/>
            <a:ext cx="11712713" cy="430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Fetch API will return you a </a:t>
            </a:r>
            <a:r>
              <a:rPr lang="en-US" sz="2000" b="1" dirty="0"/>
              <a:t>Promise</a:t>
            </a:r>
            <a:r>
              <a:rPr lang="en-US" sz="2000" dirty="0"/>
              <a:t> based response.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For handling promise we need to use </a:t>
            </a:r>
            <a:r>
              <a:rPr lang="en-US" sz="2000" b="1" dirty="0" err="1"/>
              <a:t>async</a:t>
            </a:r>
            <a:r>
              <a:rPr lang="en-US" sz="2000" dirty="0"/>
              <a:t> and </a:t>
            </a:r>
            <a:r>
              <a:rPr lang="en-US" sz="2000" b="1" dirty="0"/>
              <a:t>await</a:t>
            </a:r>
            <a:r>
              <a:rPr lang="en-US" sz="2000" dirty="0"/>
              <a:t> keyword.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FF0000"/>
                </a:solidFill>
              </a:rPr>
              <a:t>async</a:t>
            </a:r>
            <a:r>
              <a:rPr lang="en-US" sz="2000" b="1" dirty="0"/>
              <a:t> : </a:t>
            </a:r>
            <a:r>
              <a:rPr lang="en-US" sz="2000" dirty="0"/>
              <a:t>The </a:t>
            </a:r>
            <a:r>
              <a:rPr lang="en-US" sz="2000" dirty="0" err="1"/>
              <a:t>async</a:t>
            </a:r>
            <a:r>
              <a:rPr lang="en-US" sz="2000" dirty="0"/>
              <a:t> keyword is used to declare a function that always returns a </a:t>
            </a:r>
            <a:r>
              <a:rPr lang="en-US" sz="2000" b="1" dirty="0"/>
              <a:t>Promise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returned promise can resolve (fulfilled) or reject, depending on the outcome of the function.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await</a:t>
            </a:r>
            <a:r>
              <a:rPr lang="en-US" sz="2000" b="1" dirty="0"/>
              <a:t>: </a:t>
            </a:r>
            <a:r>
              <a:rPr lang="en-US" sz="2000" dirty="0"/>
              <a:t>The await keyword makes the function pause execution until the promise is resolved (fulfilled or rejected).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Important Note</a:t>
            </a:r>
            <a:r>
              <a:rPr lang="en-US" sz="2000" b="1" dirty="0"/>
              <a:t>: </a:t>
            </a:r>
            <a:r>
              <a:rPr lang="en-US" sz="2000" b="1" dirty="0">
                <a:solidFill>
                  <a:srgbClr val="00B050"/>
                </a:solidFill>
              </a:rPr>
              <a:t>It can only be used inside an </a:t>
            </a:r>
            <a:r>
              <a:rPr lang="en-US" sz="2000" b="1" dirty="0" err="1">
                <a:solidFill>
                  <a:srgbClr val="00B050"/>
                </a:solidFill>
              </a:rPr>
              <a:t>async</a:t>
            </a:r>
            <a:r>
              <a:rPr lang="en-US" sz="2000" b="1" dirty="0">
                <a:solidFill>
                  <a:srgbClr val="00B05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406169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How to Use the fetch API</a:t>
            </a:r>
            <a:endParaRPr lang="en-US" b="1" cap="none" dirty="0">
              <a:latin typeface="Google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643" y="1978207"/>
            <a:ext cx="11712713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4" y="2050491"/>
            <a:ext cx="7478169" cy="4515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13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BOM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1819945"/>
            <a:ext cx="117127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What is BOM?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BOM stands for </a:t>
            </a:r>
            <a:r>
              <a:rPr lang="en-US" sz="2000" dirty="0">
                <a:solidFill>
                  <a:srgbClr val="FF0000"/>
                </a:solidFill>
              </a:rPr>
              <a:t>Browser Object Model </a:t>
            </a:r>
            <a:r>
              <a:rPr lang="en-US" sz="2000" dirty="0"/>
              <a:t>in Javascript.</a:t>
            </a:r>
            <a:r>
              <a:rPr lang="en-US" sz="2000" b="1" dirty="0"/>
              <a:t>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Browser Object Model ( BOM ) refers to the set of objects provided by the browser to interact and manipulate the browser window.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There are 2 main BOM objects are there: 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window Object </a:t>
            </a:r>
            <a:r>
              <a:rPr lang="en-US" sz="2000" dirty="0"/>
              <a:t>: The main global object representing the browser window/tab.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document object </a:t>
            </a:r>
            <a:r>
              <a:rPr lang="en-US" sz="2000" dirty="0"/>
              <a:t>: Represents the HTML document loaded in the window.</a:t>
            </a:r>
          </a:p>
        </p:txBody>
      </p:sp>
    </p:spTree>
    <p:extLst>
      <p:ext uri="{BB962C8B-B14F-4D97-AF65-F5344CB8AC3E}">
        <p14:creationId xmlns:p14="http://schemas.microsoft.com/office/powerpoint/2010/main" val="332486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BOM METHODS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113" y="2241975"/>
            <a:ext cx="11712713" cy="369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1. </a:t>
            </a:r>
            <a:r>
              <a:rPr lang="en-US" sz="2000" b="1" dirty="0" err="1">
                <a:solidFill>
                  <a:srgbClr val="FF0000"/>
                </a:solidFill>
              </a:rPr>
              <a:t>window.alert</a:t>
            </a:r>
            <a:r>
              <a:rPr lang="en-US" sz="2000" b="1" dirty="0">
                <a:solidFill>
                  <a:srgbClr val="FF0000"/>
                </a:solidFill>
              </a:rPr>
              <a:t>(): </a:t>
            </a:r>
            <a:r>
              <a:rPr lang="en-US" sz="2000" dirty="0"/>
              <a:t>The </a:t>
            </a:r>
            <a:r>
              <a:rPr lang="en-US" sz="2000" b="1" dirty="0" err="1"/>
              <a:t>window.alert</a:t>
            </a:r>
            <a:r>
              <a:rPr lang="en-US" sz="2000" b="1" dirty="0"/>
              <a:t>()</a:t>
            </a:r>
            <a:r>
              <a:rPr lang="en-US" sz="2000" dirty="0"/>
              <a:t> method allows you to show the pop-up dialog containing the message, warning, etc. It takes the string text as an argument.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2. </a:t>
            </a:r>
            <a:r>
              <a:rPr lang="en-US" sz="2000" b="1" dirty="0" err="1">
                <a:solidFill>
                  <a:srgbClr val="FF0000"/>
                </a:solidFill>
              </a:rPr>
              <a:t>window.confirm</a:t>
            </a:r>
            <a:r>
              <a:rPr lang="en-US" sz="2000" b="1" dirty="0">
                <a:solidFill>
                  <a:srgbClr val="FF0000"/>
                </a:solidFill>
              </a:rPr>
              <a:t>()</a:t>
            </a:r>
            <a:r>
              <a:rPr lang="en-US" sz="2000" b="1" dirty="0"/>
              <a:t>:  </a:t>
            </a:r>
            <a:r>
              <a:rPr lang="en-US" sz="2000" dirty="0"/>
              <a:t>It displays a confirmation box with “</a:t>
            </a:r>
            <a:r>
              <a:rPr lang="en-US" sz="2000" dirty="0">
                <a:solidFill>
                  <a:srgbClr val="0070C0"/>
                </a:solidFill>
              </a:rPr>
              <a:t>Ok</a:t>
            </a:r>
            <a:r>
              <a:rPr lang="en-US" sz="2000" dirty="0"/>
              <a:t>” (true) and “</a:t>
            </a:r>
            <a:r>
              <a:rPr lang="en-US" sz="2000" dirty="0">
                <a:solidFill>
                  <a:srgbClr val="0070C0"/>
                </a:solidFill>
              </a:rPr>
              <a:t>Cancel</a:t>
            </a:r>
            <a:r>
              <a:rPr lang="en-US" sz="2000" dirty="0"/>
              <a:t>” (false).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3. </a:t>
            </a:r>
            <a:r>
              <a:rPr lang="en-US" sz="2000" b="1" dirty="0" err="1">
                <a:solidFill>
                  <a:srgbClr val="FF0000"/>
                </a:solidFill>
              </a:rPr>
              <a:t>window.prompt</a:t>
            </a:r>
            <a:r>
              <a:rPr lang="en-US" sz="2000" b="1" dirty="0">
                <a:solidFill>
                  <a:srgbClr val="FF0000"/>
                </a:solidFill>
              </a:rPr>
              <a:t>()</a:t>
            </a:r>
            <a:r>
              <a:rPr lang="en-US" sz="2000" b="1" dirty="0"/>
              <a:t>: </a:t>
            </a:r>
            <a:r>
              <a:rPr lang="en-US" sz="2000" dirty="0"/>
              <a:t>Displays a dialog box that takes the inputs from the user.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4. </a:t>
            </a:r>
            <a:r>
              <a:rPr lang="en-US" sz="2000" b="1" dirty="0" err="1">
                <a:solidFill>
                  <a:srgbClr val="FF0000"/>
                </a:solidFill>
              </a:rPr>
              <a:t>window.open</a:t>
            </a:r>
            <a:r>
              <a:rPr lang="en-US" sz="2000" b="1" dirty="0">
                <a:solidFill>
                  <a:srgbClr val="FF0000"/>
                </a:solidFill>
              </a:rPr>
              <a:t>():</a:t>
            </a:r>
            <a:r>
              <a:rPr lang="en-US" sz="2000" b="1" dirty="0"/>
              <a:t> </a:t>
            </a:r>
            <a:r>
              <a:rPr lang="en-US" sz="2000" dirty="0"/>
              <a:t>Opens a new browser window or tab.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Syntax</a:t>
            </a:r>
            <a:r>
              <a:rPr lang="en-US" sz="2000" b="1" dirty="0"/>
              <a:t>: </a:t>
            </a:r>
            <a:r>
              <a:rPr lang="en-US" sz="2000" dirty="0" err="1">
                <a:solidFill>
                  <a:srgbClr val="0070C0"/>
                </a:solidFill>
              </a:rPr>
              <a:t>window.open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err="1">
                <a:solidFill>
                  <a:srgbClr val="0070C0"/>
                </a:solidFill>
              </a:rPr>
              <a:t>url</a:t>
            </a:r>
            <a:r>
              <a:rPr lang="en-US" sz="2000" dirty="0">
                <a:solidFill>
                  <a:srgbClr val="0070C0"/>
                </a:solidFill>
              </a:rPr>
              <a:t>, target)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5. </a:t>
            </a:r>
            <a:r>
              <a:rPr lang="en-US" sz="2000" b="1" dirty="0" err="1">
                <a:solidFill>
                  <a:srgbClr val="FF0000"/>
                </a:solidFill>
              </a:rPr>
              <a:t>window.close</a:t>
            </a:r>
            <a:r>
              <a:rPr lang="en-US" sz="2000" b="1" dirty="0">
                <a:solidFill>
                  <a:srgbClr val="FF0000"/>
                </a:solidFill>
              </a:rPr>
              <a:t>():</a:t>
            </a:r>
            <a:r>
              <a:rPr lang="en-US" sz="2000" dirty="0"/>
              <a:t> Closes the current window (only works if the window was opened using JavaScript).</a:t>
            </a:r>
          </a:p>
        </p:txBody>
      </p:sp>
    </p:spTree>
    <p:extLst>
      <p:ext uri="{BB962C8B-B14F-4D97-AF65-F5344CB8AC3E}">
        <p14:creationId xmlns:p14="http://schemas.microsoft.com/office/powerpoint/2010/main" val="357626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Characteristics of JavaScript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074985"/>
            <a:ext cx="556553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u="sng" dirty="0">
                <a:latin typeface="Google Sans"/>
              </a:rPr>
              <a:t>Client-Side Scripting Language:</a:t>
            </a:r>
          </a:p>
          <a:p>
            <a:endParaRPr lang="en-US" altLang="en-US" dirty="0"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Google Sans"/>
              </a:rPr>
              <a:t>Runs </a:t>
            </a:r>
            <a:r>
              <a:rPr lang="en-US" altLang="en-US" b="1" dirty="0">
                <a:latin typeface="Google Sans"/>
              </a:rPr>
              <a:t>inside the browser</a:t>
            </a:r>
            <a:r>
              <a:rPr lang="en-US" altLang="en-US" dirty="0">
                <a:latin typeface="Google Sans"/>
              </a:rPr>
              <a:t> (Chrome).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Google Sans"/>
              </a:rPr>
              <a:t>No need for a server to process every action.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Google Sans"/>
              </a:rPr>
              <a:t>Example: Clicking a button changes text </a:t>
            </a:r>
            <a:r>
              <a:rPr lang="en-US" altLang="en-US" b="1" dirty="0">
                <a:latin typeface="Google Sans"/>
              </a:rPr>
              <a:t>instantly</a:t>
            </a:r>
            <a:r>
              <a:rPr lang="en-US" altLang="en-US" dirty="0">
                <a:latin typeface="Google Sans"/>
              </a:rPr>
              <a:t>. </a:t>
            </a:r>
            <a:endParaRPr lang="en-US" dirty="0">
              <a:latin typeface="Google Sans"/>
            </a:endParaRPr>
          </a:p>
          <a:p>
            <a:endParaRPr lang="en-US" dirty="0">
              <a:latin typeface="Google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5130" y="2074985"/>
            <a:ext cx="556553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en-US" b="1" dirty="0">
                <a:latin typeface="Google Sans"/>
              </a:rPr>
              <a:t>2.</a:t>
            </a:r>
            <a:r>
              <a:rPr lang="en-US" altLang="en-US" dirty="0">
                <a:latin typeface="Google Sans"/>
              </a:rPr>
              <a:t> </a:t>
            </a:r>
            <a:r>
              <a:rPr lang="en-US" b="1" u="sng" dirty="0">
                <a:latin typeface="Google Sans"/>
              </a:rPr>
              <a:t>Dynamically Typed Language:</a:t>
            </a:r>
            <a:endParaRPr lang="en-US" altLang="en-US" b="1" u="sng" dirty="0"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Google Sans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Google Sans"/>
              </a:rPr>
              <a:t>No need to define variable types (number, string, etc.).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Google Sans"/>
              </a:rPr>
              <a:t>JS automatically detects the type at runtime.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Google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199" y="4302370"/>
            <a:ext cx="5565531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3. </a:t>
            </a:r>
            <a:r>
              <a:rPr lang="en-US" b="1" u="sng" dirty="0">
                <a:latin typeface="Google Sans"/>
              </a:rPr>
              <a:t>Weakly Typed Language: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Allows operations between different data types.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Can cause unexpected behavior.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Example: </a:t>
            </a:r>
            <a:r>
              <a:rPr lang="en-US" dirty="0"/>
              <a:t>(String + Number = String), (String - Number = Number)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>
              <a:latin typeface="Google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5130" y="4302370"/>
            <a:ext cx="5565531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Google Sans"/>
              </a:rPr>
              <a:t>4. </a:t>
            </a:r>
            <a:r>
              <a:rPr lang="en-US" b="1" u="sng" dirty="0">
                <a:latin typeface="Google Sans"/>
              </a:rPr>
              <a:t>Interpreted Language: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Executes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line by line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in the browser (no need to compile).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Easier to debug but slightly slower than compiled languages. </a:t>
            </a:r>
          </a:p>
          <a:p>
            <a:endParaRPr lang="en-US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92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WEB STORAGE API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1819945"/>
            <a:ext cx="117127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Web Storage API: </a:t>
            </a:r>
            <a:r>
              <a:rPr lang="en-US" sz="2000" dirty="0"/>
              <a:t> Web storage API is allow us to store data in the browser itself.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will provide us two main storage types: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 Local Storage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Session Storage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B050"/>
                </a:solidFill>
              </a:rPr>
              <a:t>Local Storage</a:t>
            </a:r>
            <a:r>
              <a:rPr lang="en-US" sz="2000" dirty="0"/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Local Storage stores data with </a:t>
            </a:r>
            <a:r>
              <a:rPr lang="en-US" sz="2000" b="1" dirty="0">
                <a:solidFill>
                  <a:srgbClr val="FF0000"/>
                </a:solidFill>
              </a:rPr>
              <a:t>no expiration time</a:t>
            </a:r>
            <a:r>
              <a:rPr lang="en-US" sz="2000" dirty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data remains in the browser even after you close and reopen it.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B050"/>
                </a:solidFill>
              </a:rPr>
              <a:t>Session Storage</a:t>
            </a:r>
            <a:r>
              <a:rPr lang="en-US" sz="2000" dirty="0"/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Session Storage stores data </a:t>
            </a:r>
            <a:r>
              <a:rPr lang="en-US" sz="2000" b="1" dirty="0">
                <a:solidFill>
                  <a:srgbClr val="FF0000"/>
                </a:solidFill>
              </a:rPr>
              <a:t>only for the current session</a:t>
            </a:r>
            <a:r>
              <a:rPr lang="en-US" sz="2000" dirty="0"/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data is deleted/cleared when you close the browser or the tab.</a:t>
            </a:r>
          </a:p>
        </p:txBody>
      </p:sp>
    </p:spTree>
    <p:extLst>
      <p:ext uri="{BB962C8B-B14F-4D97-AF65-F5344CB8AC3E}">
        <p14:creationId xmlns:p14="http://schemas.microsoft.com/office/powerpoint/2010/main" val="254219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1. LOCAL STORAGE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1819945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How to store data inside the local storage?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We can store, retrieve and remove the data with the help of 3 methods: </a:t>
            </a:r>
            <a:r>
              <a:rPr lang="en-US" sz="2000" dirty="0" err="1">
                <a:solidFill>
                  <a:srgbClr val="0070C0"/>
                </a:solidFill>
              </a:rPr>
              <a:t>setItem</a:t>
            </a:r>
            <a:r>
              <a:rPr lang="en-US" sz="2000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0070C0"/>
                </a:solidFill>
              </a:rPr>
              <a:t>getItem</a:t>
            </a:r>
            <a:r>
              <a:rPr lang="en-US" sz="2000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0070C0"/>
                </a:solidFill>
              </a:rPr>
              <a:t>removeItem</a:t>
            </a:r>
            <a:r>
              <a:rPr lang="en-US" sz="2000" dirty="0">
                <a:solidFill>
                  <a:srgbClr val="0070C0"/>
                </a:solidFill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158497"/>
            <a:ext cx="4518346" cy="1741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16" y="3158497"/>
            <a:ext cx="4582621" cy="174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207" y="5079432"/>
            <a:ext cx="4441586" cy="16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2. SESSION STORAGE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1819945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How to store data inside the session storage?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We can store, retrieve and remove the data with the help of 3 methods: </a:t>
            </a:r>
            <a:r>
              <a:rPr lang="en-US" sz="2000" dirty="0" err="1">
                <a:solidFill>
                  <a:srgbClr val="0070C0"/>
                </a:solidFill>
              </a:rPr>
              <a:t>setItem</a:t>
            </a:r>
            <a:r>
              <a:rPr lang="en-US" sz="2000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0070C0"/>
                </a:solidFill>
              </a:rPr>
              <a:t>getItem</a:t>
            </a:r>
            <a:r>
              <a:rPr lang="en-US" sz="2000" dirty="0">
                <a:solidFill>
                  <a:srgbClr val="0070C0"/>
                </a:solidFill>
              </a:rPr>
              <a:t>()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0070C0"/>
                </a:solidFill>
              </a:rPr>
              <a:t>removeItem</a:t>
            </a:r>
            <a:r>
              <a:rPr lang="en-US" sz="2000" dirty="0">
                <a:solidFill>
                  <a:srgbClr val="0070C0"/>
                </a:solidFill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8" y="3015529"/>
            <a:ext cx="4932939" cy="1883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45" y="3015530"/>
            <a:ext cx="5182323" cy="1883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445" y="5007191"/>
            <a:ext cx="4722565" cy="17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6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958885"/>
            <a:ext cx="10993549" cy="1475013"/>
          </a:xfrm>
        </p:spPr>
        <p:txBody>
          <a:bodyPr anchor="ctr">
            <a:normAutofit/>
          </a:bodyPr>
          <a:lstStyle/>
          <a:p>
            <a:r>
              <a:rPr lang="en-US" sz="8800" dirty="0"/>
              <a:t>DAY-06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190" y="3174022"/>
            <a:ext cx="10993549" cy="34163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Topics Covered</a:t>
            </a:r>
            <a:r>
              <a:rPr lang="en-US" dirty="0">
                <a:solidFill>
                  <a:schemeClr val="bg1"/>
                </a:solidFill>
              </a:rPr>
              <a:t> : –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DOM?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Why do we need DOM?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DOM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getElementById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getElementsByClassName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querySelector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querySelectorAll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are Events?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Types of Events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click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submit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change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addEventListener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DOM Manipulation Methods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createElement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appendChild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removeChild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 err="1">
                <a:solidFill>
                  <a:schemeClr val="bg1"/>
                </a:solidFill>
              </a:rPr>
              <a:t>innerHTML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1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DOM IN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1934245"/>
            <a:ext cx="1171271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What is DOM?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DOM stands for </a:t>
            </a:r>
            <a:r>
              <a:rPr lang="en-US" sz="2000" b="1" dirty="0">
                <a:solidFill>
                  <a:srgbClr val="FF0000"/>
                </a:solidFill>
              </a:rPr>
              <a:t>Document Object Model </a:t>
            </a:r>
            <a:r>
              <a:rPr lang="en-US" sz="2000" dirty="0"/>
              <a:t>in JavaScript.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DOM (Document Object Model)</a:t>
            </a:r>
            <a:r>
              <a:rPr lang="en-US" sz="2000" dirty="0"/>
              <a:t> is a programming interface for web documents.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is a programming interface that allows us to create, change, or remove elements from the document.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represents an HTML document as a </a:t>
            </a:r>
            <a:r>
              <a:rPr lang="en-US" sz="2000" b="1" dirty="0">
                <a:solidFill>
                  <a:srgbClr val="00B050"/>
                </a:solidFill>
              </a:rPr>
              <a:t>tree-like structure </a:t>
            </a:r>
            <a:r>
              <a:rPr lang="en-US" sz="2000" dirty="0"/>
              <a:t>where each element is a node.</a:t>
            </a:r>
          </a:p>
        </p:txBody>
      </p:sp>
    </p:spTree>
    <p:extLst>
      <p:ext uri="{BB962C8B-B14F-4D97-AF65-F5344CB8AC3E}">
        <p14:creationId xmlns:p14="http://schemas.microsoft.com/office/powerpoint/2010/main" val="136685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TREE-LIKE STRUCTURE IN DOM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6" t="12592" r="63046" b="15384"/>
          <a:stretch/>
        </p:blipFill>
        <p:spPr>
          <a:xfrm>
            <a:off x="1248508" y="1899137"/>
            <a:ext cx="4026877" cy="4749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593" t="3166"/>
          <a:stretch/>
        </p:blipFill>
        <p:spPr>
          <a:xfrm>
            <a:off x="6096000" y="1980400"/>
            <a:ext cx="5146432" cy="458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WHY DO WE NEED DOM?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1934245"/>
            <a:ext cx="1171271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Without the DOM,  Javascript cannot interact with a webpage.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The DOM allows us: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Accessing and modifying elements dynamically.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Handling user interactions (clicks, inputs,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Updating the content and displaying on the UI.</a:t>
            </a:r>
          </a:p>
        </p:txBody>
      </p:sp>
    </p:spTree>
    <p:extLst>
      <p:ext uri="{BB962C8B-B14F-4D97-AF65-F5344CB8AC3E}">
        <p14:creationId xmlns:p14="http://schemas.microsoft.com/office/powerpoint/2010/main" val="101729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DOM METHODS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1934245"/>
            <a:ext cx="11712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With the help of DOM methods, we can select HTML elements and provide the functionality.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These methods help in selecting, modifying, and updating elements in a webpage.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3088780"/>
            <a:ext cx="803069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1. </a:t>
            </a:r>
            <a:r>
              <a:rPr lang="en-US" b="1" cap="none" dirty="0" err="1">
                <a:latin typeface="Google Sans"/>
              </a:rPr>
              <a:t>document.getElementById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151" y="1934245"/>
            <a:ext cx="11712713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70C0"/>
                </a:solidFill>
              </a:rPr>
              <a:t>document.getElementById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method selects a single element based on its </a:t>
            </a:r>
            <a:r>
              <a:rPr lang="en-US" sz="2000" b="1" dirty="0">
                <a:solidFill>
                  <a:srgbClr val="00B050"/>
                </a:solidFill>
              </a:rPr>
              <a:t>id</a:t>
            </a:r>
            <a:r>
              <a:rPr lang="en-US" sz="2000" dirty="0"/>
              <a:t> name.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3100948"/>
            <a:ext cx="6439799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1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cap="none" dirty="0">
                <a:latin typeface="Google Sans"/>
              </a:rPr>
              <a:t>2. </a:t>
            </a:r>
            <a:r>
              <a:rPr lang="en-US" b="1" cap="none" dirty="0" err="1">
                <a:latin typeface="Google Sans"/>
              </a:rPr>
              <a:t>document.getElementsByClassName</a:t>
            </a:r>
            <a:r>
              <a:rPr lang="en-US" b="1" cap="none" dirty="0">
                <a:latin typeface="Google Sans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151" y="1934245"/>
            <a:ext cx="11712713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rgbClr val="0070C0"/>
                </a:solidFill>
              </a:rPr>
              <a:t>document.getElementsByClassName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method selects multiple elements with same </a:t>
            </a:r>
            <a:r>
              <a:rPr lang="en-US" sz="2000" b="1" dirty="0">
                <a:solidFill>
                  <a:srgbClr val="00B050"/>
                </a:solidFill>
              </a:rPr>
              <a:t>class</a:t>
            </a:r>
            <a:r>
              <a:rPr lang="en-US" sz="2000" dirty="0"/>
              <a:t> name.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3233566"/>
            <a:ext cx="685895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9262</TotalTime>
  <Words>5203</Words>
  <Application>Microsoft Office PowerPoint</Application>
  <PresentationFormat>Widescreen</PresentationFormat>
  <Paragraphs>595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Calibri</vt:lpstr>
      <vt:lpstr>Gill Sans MT</vt:lpstr>
      <vt:lpstr>Google Sans</vt:lpstr>
      <vt:lpstr>Wingdings</vt:lpstr>
      <vt:lpstr>Wingdings 2</vt:lpstr>
      <vt:lpstr>Dividend</vt:lpstr>
      <vt:lpstr>PowerPoint Presentation</vt:lpstr>
      <vt:lpstr>DAY-01</vt:lpstr>
      <vt:lpstr>What is JavaScript</vt:lpstr>
      <vt:lpstr>Why We using the js?</vt:lpstr>
      <vt:lpstr>History of JavaScript (JS)</vt:lpstr>
      <vt:lpstr>History of JavaScript (JS)</vt:lpstr>
      <vt:lpstr>JS Engines of Different Browser</vt:lpstr>
      <vt:lpstr>Characteristics of JavaScript</vt:lpstr>
      <vt:lpstr>Characteristics of JavaScript</vt:lpstr>
      <vt:lpstr>Characteristics of JavaScript</vt:lpstr>
      <vt:lpstr>Ways to Run JavaScript Code (Environment Setup)</vt:lpstr>
      <vt:lpstr>Ways to Add JavaScript to a Webpage</vt:lpstr>
      <vt:lpstr>Variables in Javascript</vt:lpstr>
      <vt:lpstr>How to declare the variable</vt:lpstr>
      <vt:lpstr>Datatypes in javascript</vt:lpstr>
      <vt:lpstr>Primitive Datatypes</vt:lpstr>
      <vt:lpstr>Non-primitive Datatypes</vt:lpstr>
      <vt:lpstr>Operators in javascript</vt:lpstr>
      <vt:lpstr>Decision-statements in js</vt:lpstr>
      <vt:lpstr>If-statement</vt:lpstr>
      <vt:lpstr>If-else statement</vt:lpstr>
      <vt:lpstr>Else-if ladder statement</vt:lpstr>
      <vt:lpstr>Conditional / Ternary operator</vt:lpstr>
      <vt:lpstr>DAY-02</vt:lpstr>
      <vt:lpstr>Looping statements</vt:lpstr>
      <vt:lpstr>For-loop</vt:lpstr>
      <vt:lpstr>While-loop</vt:lpstr>
      <vt:lpstr>Do-While loop</vt:lpstr>
      <vt:lpstr>Functions in javascript</vt:lpstr>
      <vt:lpstr>Functions in javascript</vt:lpstr>
      <vt:lpstr>Functions in javascript</vt:lpstr>
      <vt:lpstr>Types of Functions in javascript</vt:lpstr>
      <vt:lpstr>1. Named Function </vt:lpstr>
      <vt:lpstr>What is return Keyword in Function?</vt:lpstr>
      <vt:lpstr>2. anonymous Function </vt:lpstr>
      <vt:lpstr>3. arrow Function </vt:lpstr>
      <vt:lpstr>return keyword in arrow function</vt:lpstr>
      <vt:lpstr>4. Callback Function </vt:lpstr>
      <vt:lpstr>5. HOF Function </vt:lpstr>
      <vt:lpstr>DAY-03</vt:lpstr>
      <vt:lpstr>Strings in javascript</vt:lpstr>
      <vt:lpstr>String – length property</vt:lpstr>
      <vt:lpstr>String Methods in javascript</vt:lpstr>
      <vt:lpstr>String Methods in javascript</vt:lpstr>
      <vt:lpstr>String Methods in javascript</vt:lpstr>
      <vt:lpstr>arrays in javascript</vt:lpstr>
      <vt:lpstr>How to create array in javascript</vt:lpstr>
      <vt:lpstr>Accessing Elements of an Array</vt:lpstr>
      <vt:lpstr>Array – length property</vt:lpstr>
      <vt:lpstr>Array Methods in javascript</vt:lpstr>
      <vt:lpstr>array Methods in javascript</vt:lpstr>
      <vt:lpstr>array Methods in javascript</vt:lpstr>
      <vt:lpstr>array Methods in javascript</vt:lpstr>
      <vt:lpstr>DAY-04</vt:lpstr>
      <vt:lpstr>Objects in javascript</vt:lpstr>
      <vt:lpstr>How to create object in javascript</vt:lpstr>
      <vt:lpstr>How to access object properties</vt:lpstr>
      <vt:lpstr>Objects methods in javascript</vt:lpstr>
      <vt:lpstr>Advanced array methods (Iteration methods)</vt:lpstr>
      <vt:lpstr>1. map() </vt:lpstr>
      <vt:lpstr>2. filter() </vt:lpstr>
      <vt:lpstr>3. reduce() </vt:lpstr>
      <vt:lpstr>4. foreach() </vt:lpstr>
      <vt:lpstr>Destructuring in javascript</vt:lpstr>
      <vt:lpstr>1. Array Destructuring</vt:lpstr>
      <vt:lpstr>2. Object Destructuring</vt:lpstr>
      <vt:lpstr>rest parameter</vt:lpstr>
      <vt:lpstr>Spread Operator </vt:lpstr>
      <vt:lpstr>JSON</vt:lpstr>
      <vt:lpstr>How to Create JSON?</vt:lpstr>
      <vt:lpstr>JSON methods in javascript</vt:lpstr>
      <vt:lpstr>JSON methods in javascript</vt:lpstr>
      <vt:lpstr>JSON methods in javascript</vt:lpstr>
      <vt:lpstr>DAY-05</vt:lpstr>
      <vt:lpstr>Javascript Modules</vt:lpstr>
      <vt:lpstr>How to make js files as modules</vt:lpstr>
      <vt:lpstr>1. Default Export and import</vt:lpstr>
      <vt:lpstr>2. Named Export and import</vt:lpstr>
      <vt:lpstr>Difference between Synchronous and asynchronous js</vt:lpstr>
      <vt:lpstr>Timing functions in javascript</vt:lpstr>
      <vt:lpstr>1. setTimeout()</vt:lpstr>
      <vt:lpstr>2. setInterval()</vt:lpstr>
      <vt:lpstr> 3. clearTimeout() and 4. clearInterval()</vt:lpstr>
      <vt:lpstr>PROMISES IN JAVASCRIPT</vt:lpstr>
      <vt:lpstr>FETCH API IN JAVASCRIPT</vt:lpstr>
      <vt:lpstr>HOW TO HANDLE THE PROMISE</vt:lpstr>
      <vt:lpstr>How to Use the fetch API</vt:lpstr>
      <vt:lpstr>BOM IN JAVASCRIPT</vt:lpstr>
      <vt:lpstr>BOM METHODS</vt:lpstr>
      <vt:lpstr>WEB STORAGE API</vt:lpstr>
      <vt:lpstr>1. LOCAL STORAGE</vt:lpstr>
      <vt:lpstr>2. SESSION STORAGE</vt:lpstr>
      <vt:lpstr>DAY-06</vt:lpstr>
      <vt:lpstr>DOM IN JAVASCRIPT</vt:lpstr>
      <vt:lpstr>TREE-LIKE STRUCTURE IN DOM</vt:lpstr>
      <vt:lpstr>WHY DO WE NEED DOM?</vt:lpstr>
      <vt:lpstr>DOM METHODS</vt:lpstr>
      <vt:lpstr>1. document.getElementById()</vt:lpstr>
      <vt:lpstr>2. document.getElementsByClassName()</vt:lpstr>
      <vt:lpstr>3. document.querySelector()</vt:lpstr>
      <vt:lpstr>4. document.querySelectorAll()</vt:lpstr>
      <vt:lpstr>HTML COLLECTION AND NODE LIST</vt:lpstr>
      <vt:lpstr>EVENTS IN JAVASCRIPT</vt:lpstr>
      <vt:lpstr>EVENTS IN JAVASCRIPT</vt:lpstr>
      <vt:lpstr>addEventListener() in Javascript</vt:lpstr>
      <vt:lpstr>DOM Manipulation Methods in JavaScript</vt:lpstr>
      <vt:lpstr>1. createElement()</vt:lpstr>
      <vt:lpstr>2. appendChild()</vt:lpstr>
      <vt:lpstr>3. removeChild()</vt:lpstr>
      <vt:lpstr>4. innerHTML Property</vt:lpstr>
      <vt:lpstr>MATH OBJECT IN JS</vt:lpstr>
      <vt:lpstr>MATH PROPERTIES</vt:lpstr>
      <vt:lpstr>MATH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Adhav</dc:creator>
  <cp:lastModifiedBy>Alpha</cp:lastModifiedBy>
  <cp:revision>294</cp:revision>
  <dcterms:created xsi:type="dcterms:W3CDTF">2025-03-05T13:52:05Z</dcterms:created>
  <dcterms:modified xsi:type="dcterms:W3CDTF">2026-01-20T11:31:57Z</dcterms:modified>
</cp:coreProperties>
</file>